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</p:sldIdLst>
  <p:sldSz cy="5143500" cx="9144000"/>
  <p:notesSz cx="6858000" cy="9144000"/>
  <p:embeddedFontLst>
    <p:embeddedFont>
      <p:font typeface="Raleway"/>
      <p:regular r:id="rId37"/>
      <p:bold r:id="rId38"/>
      <p:italic r:id="rId39"/>
      <p:boldItalic r:id="rId40"/>
    </p:embeddedFont>
    <p:embeddedFont>
      <p:font typeface="Lato"/>
      <p:regular r:id="rId41"/>
      <p:bold r:id="rId42"/>
      <p:italic r:id="rId43"/>
      <p:boldItalic r:id="rId4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4CF664DD-7489-4F0C-82F4-E4628BA6869A}">
  <a:tblStyle styleId="{4CF664DD-7489-4F0C-82F4-E4628BA6869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aleway-boldItalic.fntdata"/><Relationship Id="rId20" Type="http://schemas.openxmlformats.org/officeDocument/2006/relationships/slide" Target="slides/slide14.xml"/><Relationship Id="rId42" Type="http://schemas.openxmlformats.org/officeDocument/2006/relationships/font" Target="fonts/Lato-bold.fntdata"/><Relationship Id="rId41" Type="http://schemas.openxmlformats.org/officeDocument/2006/relationships/font" Target="fonts/Lato-regular.fntdata"/><Relationship Id="rId22" Type="http://schemas.openxmlformats.org/officeDocument/2006/relationships/slide" Target="slides/slide16.xml"/><Relationship Id="rId44" Type="http://schemas.openxmlformats.org/officeDocument/2006/relationships/font" Target="fonts/Lato-boldItalic.fntdata"/><Relationship Id="rId21" Type="http://schemas.openxmlformats.org/officeDocument/2006/relationships/slide" Target="slides/slide15.xml"/><Relationship Id="rId43" Type="http://schemas.openxmlformats.org/officeDocument/2006/relationships/font" Target="fonts/Lato-italic.fntdata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font" Target="fonts/Raleway-regular.fntdata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39" Type="http://schemas.openxmlformats.org/officeDocument/2006/relationships/font" Target="fonts/Raleway-italic.fntdata"/><Relationship Id="rId16" Type="http://schemas.openxmlformats.org/officeDocument/2006/relationships/slide" Target="slides/slide10.xml"/><Relationship Id="rId38" Type="http://schemas.openxmlformats.org/officeDocument/2006/relationships/font" Target="fonts/Raleway-bold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b9a0b07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b9a0b07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47bf7b6434_5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47bf7b6434_5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4946b1f3bc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4946b1f3bc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4946b1f3bc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4946b1f3bc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48312bbac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48312bbac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4946b1f3bc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4946b1f3bc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4642f72a5e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4642f72a5e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4642f72a5e_3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4642f72a5e_3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47bf7b6434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47bf7b6434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47bf7b6434_5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47bf7b6434_5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48312bbaca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48312bbaca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723630543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723630543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4962cdf6f4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4962cdf6f4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4962cdf6f4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4962cdf6f4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4643e59bc0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4643e59bc0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4962cdf6f4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4962cdf6f4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4642f72a5e_3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4642f72a5e_3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46345374ad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46345374ad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4642f72a5e_3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4642f72a5e_3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48312bbaca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48312bbaca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4643e59bc0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4643e59bc0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4642f72a5e_3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4642f72a5e_3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4946b1f3bc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4946b1f3bc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47bf7b6434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47bf7b6434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4642f72a5e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4642f72a5e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4946b1f3bc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4946b1f3bc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49c94d0c7c_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49c94d0c7c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d251bb473_0_6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d251bb473_0_6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4946b1f3bc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4946b1f3bc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47bf7b6434_3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47bf7b6434_3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" name="Google Shape;12;p2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Google Shape;61;p11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2" name="Google Shape;62;p11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3" name="Google Shape;63;p11"/>
          <p:cNvSpPr txBox="1"/>
          <p:nvPr>
            <p:ph hasCustomPrompt="1" type="title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1"/>
          <p:cNvSpPr txBox="1"/>
          <p:nvPr>
            <p:ph idx="1" type="body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5" name="Google Shape;65;p1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" name="Google Shape;18;p3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" name="Google Shape;19;p3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Google Shape;22;p4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" name="Google Shape;23;p4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" name="Google Shape;24;p4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" name="Google Shape;25;p4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Google Shape;29;p5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" name="Google Shape;30;p5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" name="Google Shape;31;p5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" name="Google Shape;32;p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" type="body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2" type="body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Google Shape;40;p7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7"/>
          <p:cNvSpPr txBox="1"/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" name="Google Shape;43;p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Google Shape;45;p8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6" name="Google Shape;46;p8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0" name="Google Shape;5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1" name="Google Shape;51;p9"/>
          <p:cNvSpPr txBox="1"/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9"/>
          <p:cNvSpPr txBox="1"/>
          <p:nvPr>
            <p:ph idx="1" type="subTitle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3" name="Google Shape;5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4" name="Google Shape;54;p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Google Shape;56;p10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7" name="Google Shape;57;p10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8" name="Google Shape;58;p10"/>
          <p:cNvSpPr txBox="1"/>
          <p:nvPr>
            <p:ph idx="1" type="body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59" name="Google Shape;59;p1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wiss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Relationship Id="rId4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30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4.png"/><Relationship Id="rId4" Type="http://schemas.openxmlformats.org/officeDocument/2006/relationships/image" Target="../media/image3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5.png"/><Relationship Id="rId4" Type="http://schemas.openxmlformats.org/officeDocument/2006/relationships/image" Target="../media/image2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s://arxiv.org/pdf/1501.07196.pdf" TargetMode="External"/><Relationship Id="rId4" Type="http://schemas.openxmlformats.org/officeDocument/2006/relationships/hyperlink" Target="https://blog.datadive.net/interpreting-random-forests/" TargetMode="External"/><Relationship Id="rId9" Type="http://schemas.openxmlformats.org/officeDocument/2006/relationships/image" Target="../media/image30.png"/><Relationship Id="rId5" Type="http://schemas.openxmlformats.org/officeDocument/2006/relationships/hyperlink" Target="https://www.researchgate.net/publication/225818159_The_origins_of_the_Gini_index_extracts_from_VariabilitA_e_MutabilitA_1912_by_Corrado_Gini" TargetMode="External"/><Relationship Id="rId6" Type="http://schemas.openxmlformats.org/officeDocument/2006/relationships/hyperlink" Target="http://tutorials.iq.harvard.edu/R/Rgraphics/Rgraphics.html" TargetMode="External"/><Relationship Id="rId7" Type="http://schemas.openxmlformats.org/officeDocument/2006/relationships/image" Target="../media/image32.jpg"/><Relationship Id="rId8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2.png"/><Relationship Id="rId4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30.png"/><Relationship Id="rId5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 txBox="1"/>
          <p:nvPr>
            <p:ph type="ctrTitle"/>
          </p:nvPr>
        </p:nvSpPr>
        <p:spPr>
          <a:xfrm>
            <a:off x="1326500" y="630250"/>
            <a:ext cx="6095700" cy="2292000"/>
          </a:xfrm>
          <a:prstGeom prst="rect">
            <a:avLst/>
          </a:prstGeom>
          <a:solidFill>
            <a:srgbClr val="FFFFFF">
              <a:alpha val="64990"/>
            </a:srgbClr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Predicting the Price</a:t>
            </a:r>
            <a:br>
              <a:rPr lang="en">
                <a:solidFill>
                  <a:srgbClr val="000000"/>
                </a:solidFill>
              </a:rPr>
            </a:br>
            <a:r>
              <a:rPr lang="en" sz="1800">
                <a:solidFill>
                  <a:srgbClr val="000000"/>
                </a:solidFill>
              </a:rPr>
              <a:t>of your next </a:t>
            </a:r>
            <a:br>
              <a:rPr lang="en" sz="1800">
                <a:solidFill>
                  <a:srgbClr val="000000"/>
                </a:solidFill>
              </a:rPr>
            </a:br>
            <a:r>
              <a:rPr lang="en">
                <a:solidFill>
                  <a:srgbClr val="000000"/>
                </a:solidFill>
              </a:rPr>
              <a:t>Beantown Domicile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</a:rPr>
              <a:t>MASS Boston Housing Data Analytics using R</a:t>
            </a:r>
            <a:endParaRPr sz="1800">
              <a:solidFill>
                <a:srgbClr val="000000"/>
              </a:solidFill>
            </a:endParaRPr>
          </a:p>
        </p:txBody>
      </p:sp>
      <p:sp>
        <p:nvSpPr>
          <p:cNvPr id="73" name="Google Shape;73;p13"/>
          <p:cNvSpPr txBox="1"/>
          <p:nvPr>
            <p:ph idx="1" type="subTitle"/>
          </p:nvPr>
        </p:nvSpPr>
        <p:spPr>
          <a:xfrm>
            <a:off x="4406150" y="4163225"/>
            <a:ext cx="4297200" cy="520500"/>
          </a:xfrm>
          <a:prstGeom prst="rect">
            <a:avLst/>
          </a:prstGeom>
          <a:solidFill>
            <a:srgbClr val="FFFFFF">
              <a:alpha val="73070"/>
            </a:srgbClr>
          </a:solidFill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Group 2 </a:t>
            </a:r>
            <a:r>
              <a:rPr lang="en">
                <a:solidFill>
                  <a:schemeClr val="dk1"/>
                </a:solidFill>
              </a:rPr>
              <a:t> </a:t>
            </a:r>
            <a:r>
              <a:rPr lang="en">
                <a:solidFill>
                  <a:schemeClr val="dk1"/>
                </a:solidFill>
              </a:rPr>
              <a:t>Yuwen-Himadri-George Project</a:t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0300" y="151650"/>
            <a:ext cx="6927500" cy="5664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2"/>
          <p:cNvSpPr txBox="1"/>
          <p:nvPr/>
        </p:nvSpPr>
        <p:spPr>
          <a:xfrm>
            <a:off x="-19400" y="4890250"/>
            <a:ext cx="5016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Himadri</a:t>
            </a:r>
            <a:endParaRPr sz="700"/>
          </a:p>
        </p:txBody>
      </p:sp>
      <p:pic>
        <p:nvPicPr>
          <p:cNvPr id="148" name="Google Shape;148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21288" y="718050"/>
            <a:ext cx="6985526" cy="4316425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2"/>
          <p:cNvSpPr txBox="1"/>
          <p:nvPr>
            <p:ph type="title"/>
          </p:nvPr>
        </p:nvSpPr>
        <p:spPr>
          <a:xfrm>
            <a:off x="133000" y="936600"/>
            <a:ext cx="17709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Histogram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50" name="Google Shape;150;p22"/>
          <p:cNvSpPr txBox="1"/>
          <p:nvPr>
            <p:ph idx="1" type="body"/>
          </p:nvPr>
        </p:nvSpPr>
        <p:spPr>
          <a:xfrm>
            <a:off x="133000" y="1846802"/>
            <a:ext cx="1770900" cy="28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000000"/>
                </a:solidFill>
              </a:rPr>
              <a:t>Plot using GGPLOT + GEOM_HISTOGRAM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3"/>
          <p:cNvSpPr txBox="1"/>
          <p:nvPr>
            <p:ph type="title"/>
          </p:nvPr>
        </p:nvSpPr>
        <p:spPr>
          <a:xfrm>
            <a:off x="323290" y="250800"/>
            <a:ext cx="36492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Data Mapped to Boston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56" name="Google Shape;156;p23"/>
          <p:cNvSpPr txBox="1"/>
          <p:nvPr>
            <p:ph idx="1" type="body"/>
          </p:nvPr>
        </p:nvSpPr>
        <p:spPr>
          <a:xfrm>
            <a:off x="323290" y="1161002"/>
            <a:ext cx="3649200" cy="168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Carnegie Mellon had an expanded MASS dataset that included towns, lat/lon geocoding and a corrected MEDV value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000000"/>
                </a:solidFill>
              </a:rPr>
              <a:t>Highest median values in PURPLE and lowest values in RED</a:t>
            </a:r>
            <a:br>
              <a:rPr lang="en">
                <a:solidFill>
                  <a:srgbClr val="000000"/>
                </a:solidFill>
              </a:rPr>
            </a:br>
            <a:br>
              <a:rPr lang="en">
                <a:solidFill>
                  <a:srgbClr val="000000"/>
                </a:solidFill>
              </a:rPr>
            </a:br>
            <a:br>
              <a:rPr lang="en">
                <a:solidFill>
                  <a:srgbClr val="000000"/>
                </a:solidFill>
              </a:rPr>
            </a:br>
            <a:r>
              <a:rPr lang="en" sz="1000">
                <a:solidFill>
                  <a:srgbClr val="000000"/>
                </a:solidFill>
              </a:rPr>
              <a:t>(</a:t>
            </a:r>
            <a:r>
              <a:rPr i="1" lang="en" sz="1000">
                <a:solidFill>
                  <a:srgbClr val="000000"/>
                </a:solidFill>
              </a:rPr>
              <a:t>Why are some values in the water?</a:t>
            </a:r>
            <a:r>
              <a:rPr lang="en" sz="1000">
                <a:solidFill>
                  <a:srgbClr val="000000"/>
                </a:solidFill>
              </a:rPr>
              <a:t> You need to know the source of your geocoding! Sometimes you need to rotate!)</a:t>
            </a:r>
            <a:endParaRPr sz="1000">
              <a:solidFill>
                <a:srgbClr val="000000"/>
              </a:solidFill>
            </a:endParaRPr>
          </a:p>
        </p:txBody>
      </p:sp>
      <p:sp>
        <p:nvSpPr>
          <p:cNvPr id="157" name="Google Shape;157;p23"/>
          <p:cNvSpPr txBox="1"/>
          <p:nvPr/>
        </p:nvSpPr>
        <p:spPr>
          <a:xfrm>
            <a:off x="306850" y="3569475"/>
            <a:ext cx="3898800" cy="1249500"/>
          </a:xfrm>
          <a:prstGeom prst="rect">
            <a:avLst/>
          </a:prstGeom>
          <a:solidFill>
            <a:schemeClr val="accent6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800">
                <a:latin typeface="Courier New"/>
                <a:ea typeface="Courier New"/>
                <a:cs typeface="Courier New"/>
                <a:sym typeface="Courier New"/>
              </a:rPr>
              <a:t>pBostonPlusHousing &lt;- pBoston + geom_point(data=dfHousingC , aes(x=dfHousingC$Lon, y=dfHousingC$Lat, color=dfHousingC$Bldg.Value.Mdn.Corr))</a:t>
            </a:r>
            <a:br>
              <a:rPr lang="en" sz="800">
                <a:latin typeface="Courier New"/>
                <a:ea typeface="Courier New"/>
                <a:cs typeface="Courier New"/>
                <a:sym typeface="Courier New"/>
              </a:rPr>
            </a:br>
            <a:br>
              <a:rPr lang="en" sz="8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800">
                <a:latin typeface="Courier New"/>
                <a:ea typeface="Courier New"/>
                <a:cs typeface="Courier New"/>
                <a:sym typeface="Courier New"/>
              </a:rPr>
              <a:t>pBostonPlusHousing &lt;- pBostonPlusHousing + scale_color_gradientn( colors=rainbow(4), name="Median")</a:t>
            </a:r>
            <a:endParaRPr sz="800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58" name="Google Shape;15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1866" y="0"/>
            <a:ext cx="468163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3"/>
          <p:cNvSpPr txBox="1"/>
          <p:nvPr/>
        </p:nvSpPr>
        <p:spPr>
          <a:xfrm>
            <a:off x="-19400" y="4890250"/>
            <a:ext cx="5016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Geo</a:t>
            </a:r>
            <a:endParaRPr sz="7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4"/>
          <p:cNvSpPr txBox="1"/>
          <p:nvPr>
            <p:ph type="title"/>
          </p:nvPr>
        </p:nvSpPr>
        <p:spPr>
          <a:xfrm>
            <a:off x="2348350" y="575950"/>
            <a:ext cx="63735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Plot of Continuous Variables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65" name="Google Shape;165;p24"/>
          <p:cNvSpPr txBox="1"/>
          <p:nvPr/>
        </p:nvSpPr>
        <p:spPr>
          <a:xfrm>
            <a:off x="226600" y="3954500"/>
            <a:ext cx="3862500" cy="604500"/>
          </a:xfrm>
          <a:prstGeom prst="rect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Of the 12 charts, trends jump out on both LSTAT (Lower Status Pct) &amp; RM (Rooms)</a:t>
            </a:r>
            <a:endParaRPr/>
          </a:p>
        </p:txBody>
      </p:sp>
      <p:sp>
        <p:nvSpPr>
          <p:cNvPr id="166" name="Google Shape;166;p24"/>
          <p:cNvSpPr txBox="1"/>
          <p:nvPr/>
        </p:nvSpPr>
        <p:spPr>
          <a:xfrm>
            <a:off x="-19400" y="4890250"/>
            <a:ext cx="5016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Geo</a:t>
            </a:r>
            <a:endParaRPr sz="700"/>
          </a:p>
        </p:txBody>
      </p:sp>
      <p:pic>
        <p:nvPicPr>
          <p:cNvPr id="167" name="Google Shape;16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6199" y="1314750"/>
            <a:ext cx="4884752" cy="3393724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4"/>
          <p:cNvSpPr txBox="1"/>
          <p:nvPr>
            <p:ph idx="1" type="body"/>
          </p:nvPr>
        </p:nvSpPr>
        <p:spPr>
          <a:xfrm>
            <a:off x="188500" y="1602675"/>
            <a:ext cx="3862500" cy="2242800"/>
          </a:xfrm>
          <a:prstGeom prst="rect">
            <a:avLst/>
          </a:prstGeom>
          <a:solidFill>
            <a:schemeClr val="accent6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dfHousingTall &lt;- melt(dfHousing[,-c(15)], id.vars=c("MEDV", "CHAS"))</a:t>
            </a:r>
            <a:endParaRPr sz="8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# Now plot data using rug, facet, color brewer</a:t>
            </a:r>
            <a:endParaRPr sz="8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pEDA &lt;- ggplot(dfHousingTall, aes(x=MEDV, y=value, color=CHAS))</a:t>
            </a:r>
            <a:endParaRPr sz="8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pEDA &lt;- pEDA + geom_point(alpha=.4)</a:t>
            </a:r>
            <a:endParaRPr sz="8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pEDA &lt;- pEDA + geom_rug(data=dfHousingTall %&gt;% filter(is.na(value)))</a:t>
            </a:r>
            <a:endParaRPr sz="8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pEDA &lt;- pEDA + labs(</a:t>
            </a:r>
            <a:endParaRPr sz="8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title="Exploratory: Variable v. Median Home value"</a:t>
            </a:r>
            <a:endParaRPr sz="8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, y="", x="X-Axes: Building Median Value")</a:t>
            </a:r>
            <a:endParaRPr sz="8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pEDA &lt;- pEDA + scale_color_brewer(palette="Set1")</a:t>
            </a:r>
            <a:endParaRPr sz="8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" sz="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pEDA &lt;- pEDA + facet_wrap(~variable, scales="free_y", ncol=3)</a:t>
            </a:r>
            <a:endParaRPr sz="8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169" name="Google Shape;169;p24"/>
          <p:cNvCxnSpPr>
            <a:stCxn id="165" idx="3"/>
          </p:cNvCxnSpPr>
          <p:nvPr/>
        </p:nvCxnSpPr>
        <p:spPr>
          <a:xfrm>
            <a:off x="4089100" y="4256750"/>
            <a:ext cx="3303000" cy="3600"/>
          </a:xfrm>
          <a:prstGeom prst="straightConnector1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0" name="Google Shape;170;p24"/>
          <p:cNvCxnSpPr>
            <a:stCxn id="165" idx="0"/>
          </p:cNvCxnSpPr>
          <p:nvPr/>
        </p:nvCxnSpPr>
        <p:spPr>
          <a:xfrm flipH="1" rot="10800000">
            <a:off x="2157850" y="2774300"/>
            <a:ext cx="3919500" cy="1180200"/>
          </a:xfrm>
          <a:prstGeom prst="straightConnector1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63" y="159775"/>
            <a:ext cx="4907974" cy="3032675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5"/>
          <p:cNvSpPr txBox="1"/>
          <p:nvPr/>
        </p:nvSpPr>
        <p:spPr>
          <a:xfrm>
            <a:off x="38775" y="3204350"/>
            <a:ext cx="4908000" cy="12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It is likely that LSTAT is impacting MEDV the most</a:t>
            </a:r>
            <a:endParaRPr b="1" sz="2400"/>
          </a:p>
        </p:txBody>
      </p:sp>
      <p:sp>
        <p:nvSpPr>
          <p:cNvPr id="177" name="Google Shape;177;p25"/>
          <p:cNvSpPr txBox="1"/>
          <p:nvPr/>
        </p:nvSpPr>
        <p:spPr>
          <a:xfrm>
            <a:off x="-19400" y="4890250"/>
            <a:ext cx="5016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Geo</a:t>
            </a:r>
            <a:endParaRPr sz="700"/>
          </a:p>
        </p:txBody>
      </p:sp>
      <p:pic>
        <p:nvPicPr>
          <p:cNvPr id="178" name="Google Shape;178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01730" y="12545"/>
            <a:ext cx="4129726" cy="3783476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5"/>
          <p:cNvSpPr txBox="1"/>
          <p:nvPr/>
        </p:nvSpPr>
        <p:spPr>
          <a:xfrm>
            <a:off x="4415825" y="4066225"/>
            <a:ext cx="4720500" cy="97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LSTAT v. Lower.Stat.Pct</a:t>
            </a:r>
            <a:r>
              <a:rPr b="1" lang="en" sz="1200">
                <a:latin typeface="Lato"/>
                <a:ea typeface="Lato"/>
                <a:cs typeface="Lato"/>
                <a:sym typeface="Lato"/>
              </a:rPr>
              <a:t>: </a:t>
            </a:r>
            <a:r>
              <a:rPr lang="en" sz="900">
                <a:latin typeface="Lato"/>
                <a:ea typeface="Lato"/>
                <a:cs typeface="Lato"/>
                <a:sym typeface="Lato"/>
              </a:rPr>
              <a:t>The MASS d</a:t>
            </a:r>
            <a:r>
              <a:rPr lang="en" sz="900">
                <a:latin typeface="Lato"/>
                <a:ea typeface="Lato"/>
                <a:cs typeface="Lato"/>
                <a:sym typeface="Lato"/>
              </a:rPr>
              <a:t>ataset and a lot of surrounding research demonstrate classic 1990’s techniques using cryptic attribute names (LSTAT, RM), often used  to save ‘bytes’ in computer systems. Today, ‘self-documenting’ trends suggest using attribute and variable names that don’t make the next guy guess what that VAR means!</a:t>
            </a:r>
            <a:br>
              <a:rPr lang="en" sz="900">
                <a:latin typeface="Lato"/>
                <a:ea typeface="Lato"/>
                <a:cs typeface="Lato"/>
                <a:sym typeface="Lato"/>
              </a:rPr>
            </a:br>
            <a:br>
              <a:rPr lang="en" sz="900">
                <a:latin typeface="Lato"/>
                <a:ea typeface="Lato"/>
                <a:cs typeface="Lato"/>
                <a:sym typeface="Lato"/>
              </a:rPr>
            </a:br>
            <a:r>
              <a:rPr lang="en" sz="900">
                <a:latin typeface="Lato"/>
                <a:ea typeface="Lato"/>
                <a:cs typeface="Lato"/>
                <a:sym typeface="Lato"/>
              </a:rPr>
              <a:t>Consider ‘Lower.Stat.Pct’ v. ‘LSTAT’; ‘Bldg.Rooms’ v. ‘RM’; ‘Dist.To.Empl.Cntr’ v. ‘DIS’</a:t>
            </a:r>
            <a:endParaRPr sz="9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0" name="Google Shape;180;p25"/>
          <p:cNvSpPr txBox="1"/>
          <p:nvPr/>
        </p:nvSpPr>
        <p:spPr>
          <a:xfrm>
            <a:off x="5110200" y="389775"/>
            <a:ext cx="1012500" cy="374400"/>
          </a:xfrm>
          <a:prstGeom prst="rect">
            <a:avLst/>
          </a:prstGeom>
          <a:solidFill>
            <a:srgbClr val="D9D9D9"/>
          </a:solidFill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And again..</a:t>
            </a:r>
            <a:r>
              <a:rPr lang="en"/>
              <a:t>.</a:t>
            </a:r>
            <a:endParaRPr/>
          </a:p>
        </p:txBody>
      </p:sp>
      <p:cxnSp>
        <p:nvCxnSpPr>
          <p:cNvPr id="181" name="Google Shape;181;p25"/>
          <p:cNvCxnSpPr>
            <a:stCxn id="180" idx="3"/>
          </p:cNvCxnSpPr>
          <p:nvPr/>
        </p:nvCxnSpPr>
        <p:spPr>
          <a:xfrm>
            <a:off x="6122700" y="576975"/>
            <a:ext cx="2466000" cy="7134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2" name="Google Shape;182;p25"/>
          <p:cNvCxnSpPr>
            <a:stCxn id="180" idx="2"/>
          </p:cNvCxnSpPr>
          <p:nvPr/>
        </p:nvCxnSpPr>
        <p:spPr>
          <a:xfrm>
            <a:off x="5616450" y="764175"/>
            <a:ext cx="1639500" cy="5262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6"/>
          <p:cNvSpPr txBox="1"/>
          <p:nvPr>
            <p:ph type="ctrTitle"/>
          </p:nvPr>
        </p:nvSpPr>
        <p:spPr>
          <a:xfrm>
            <a:off x="2395750" y="678300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Linear </a:t>
            </a:r>
            <a:r>
              <a:rPr lang="en">
                <a:solidFill>
                  <a:srgbClr val="FFFFFF"/>
                </a:solidFill>
              </a:rPr>
              <a:t>Models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88" name="Google Shape;188;p26"/>
          <p:cNvSpPr txBox="1"/>
          <p:nvPr/>
        </p:nvSpPr>
        <p:spPr>
          <a:xfrm>
            <a:off x="-19400" y="4890250"/>
            <a:ext cx="5016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Himadri</a:t>
            </a:r>
            <a:endParaRPr sz="700"/>
          </a:p>
        </p:txBody>
      </p:sp>
      <p:pic>
        <p:nvPicPr>
          <p:cNvPr id="189" name="Google Shape;18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1925" y="1933550"/>
            <a:ext cx="6851160" cy="266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7"/>
          <p:cNvSpPr txBox="1"/>
          <p:nvPr>
            <p:ph type="title"/>
          </p:nvPr>
        </p:nvSpPr>
        <p:spPr>
          <a:xfrm>
            <a:off x="319500" y="1241400"/>
            <a:ext cx="21222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Multiple Linear Regression </a:t>
            </a:r>
            <a:r>
              <a:rPr lang="en">
                <a:solidFill>
                  <a:srgbClr val="FFFFFF"/>
                </a:solidFill>
              </a:rPr>
              <a:t>Coefficients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95" name="Google Shape;195;p27"/>
          <p:cNvSpPr txBox="1"/>
          <p:nvPr>
            <p:ph idx="1" type="body"/>
          </p:nvPr>
        </p:nvSpPr>
        <p:spPr>
          <a:xfrm>
            <a:off x="319500" y="2151601"/>
            <a:ext cx="2122200" cy="16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Removed INDUS and AGE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LSTAT &amp; DIS had greater negative impact on the MEDV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Linear regression formula: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96" name="Google Shape;19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7525" y="708050"/>
            <a:ext cx="6377076" cy="2904971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7"/>
          <p:cNvSpPr txBox="1"/>
          <p:nvPr/>
        </p:nvSpPr>
        <p:spPr>
          <a:xfrm>
            <a:off x="-19400" y="4890250"/>
            <a:ext cx="5016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Himadri</a:t>
            </a:r>
            <a:endParaRPr sz="700"/>
          </a:p>
        </p:txBody>
      </p:sp>
      <p:sp>
        <p:nvSpPr>
          <p:cNvPr id="198" name="Google Shape;198;p27"/>
          <p:cNvSpPr txBox="1"/>
          <p:nvPr/>
        </p:nvSpPr>
        <p:spPr>
          <a:xfrm>
            <a:off x="319488" y="3298300"/>
            <a:ext cx="8716500" cy="131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Y = 36.34 + (-0.11 * CRIM) + (0.05 * ZN) + (2.72 * CHAS) + (-17.38 * NOX) + (3.8 * RM) + (-1.49 * DIS) + (0.3 * RAD) + (-0.01 * TAX) + (-0.95 * PTRATIO) + (0.01 * B) + (-0.52 * LSTAT) + ε</a:t>
            </a:r>
            <a:endParaRPr b="1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8"/>
          <p:cNvSpPr txBox="1"/>
          <p:nvPr>
            <p:ph type="title"/>
          </p:nvPr>
        </p:nvSpPr>
        <p:spPr>
          <a:xfrm>
            <a:off x="319500" y="12414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Multiple Linear Regression</a:t>
            </a:r>
            <a:r>
              <a:rPr lang="en">
                <a:solidFill>
                  <a:srgbClr val="FFFFFF"/>
                </a:solidFill>
              </a:rPr>
              <a:t> Visualization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04" name="Google Shape;204;p28"/>
          <p:cNvSpPr txBox="1"/>
          <p:nvPr>
            <p:ph idx="1" type="body"/>
          </p:nvPr>
        </p:nvSpPr>
        <p:spPr>
          <a:xfrm>
            <a:off x="319500" y="2151602"/>
            <a:ext cx="2808000" cy="157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RM dominates positive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LSTAT dominates negative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205" name="Google Shape;20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7850" y="122525"/>
            <a:ext cx="6316826" cy="3902400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28"/>
          <p:cNvSpPr txBox="1"/>
          <p:nvPr/>
        </p:nvSpPr>
        <p:spPr>
          <a:xfrm>
            <a:off x="-19400" y="4890250"/>
            <a:ext cx="5016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Himadri</a:t>
            </a:r>
            <a:endParaRPr sz="7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9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Random Forest Models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12" name="Google Shape;212;p29"/>
          <p:cNvSpPr txBox="1"/>
          <p:nvPr/>
        </p:nvSpPr>
        <p:spPr>
          <a:xfrm>
            <a:off x="-19400" y="4890250"/>
            <a:ext cx="5016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Geo</a:t>
            </a:r>
            <a:endParaRPr sz="700"/>
          </a:p>
        </p:txBody>
      </p:sp>
      <p:pic>
        <p:nvPicPr>
          <p:cNvPr id="213" name="Google Shape;21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4850" y="1704300"/>
            <a:ext cx="3771369" cy="2666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5975" y="1398075"/>
            <a:ext cx="6797875" cy="1749625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30"/>
          <p:cNvSpPr txBox="1"/>
          <p:nvPr/>
        </p:nvSpPr>
        <p:spPr>
          <a:xfrm>
            <a:off x="-19400" y="4890250"/>
            <a:ext cx="5016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Geo</a:t>
            </a:r>
            <a:endParaRPr sz="700"/>
          </a:p>
        </p:txBody>
      </p:sp>
      <p:sp>
        <p:nvSpPr>
          <p:cNvPr id="220" name="Google Shape;220;p30"/>
          <p:cNvSpPr txBox="1"/>
          <p:nvPr>
            <p:ph type="title"/>
          </p:nvPr>
        </p:nvSpPr>
        <p:spPr>
          <a:xfrm>
            <a:off x="319500" y="1317600"/>
            <a:ext cx="18261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Random Forest Model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Confusion Matrix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21" name="Google Shape;221;p30"/>
          <p:cNvSpPr txBox="1"/>
          <p:nvPr>
            <p:ph idx="1" type="body"/>
          </p:nvPr>
        </p:nvSpPr>
        <p:spPr>
          <a:xfrm>
            <a:off x="319500" y="2227800"/>
            <a:ext cx="1826100" cy="252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</a:rPr>
              <a:t>Grouped the MEDV value into $10k buckets</a:t>
            </a:r>
            <a:endParaRPr sz="1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u="sng">
                <a:solidFill>
                  <a:schemeClr val="lt1"/>
                </a:solidFill>
              </a:rPr>
              <a:t>RF Confusion Matrix </a:t>
            </a:r>
            <a:r>
              <a:rPr lang="en">
                <a:solidFill>
                  <a:schemeClr val="lt1"/>
                </a:solidFill>
              </a:rPr>
              <a:t>compares </a:t>
            </a:r>
            <a:r>
              <a:rPr lang="en" u="sng">
                <a:solidFill>
                  <a:srgbClr val="00FFFF"/>
                </a:solidFill>
              </a:rPr>
              <a:t>Actual</a:t>
            </a:r>
            <a:r>
              <a:rPr lang="en">
                <a:solidFill>
                  <a:schemeClr val="lt1"/>
                </a:solidFill>
              </a:rPr>
              <a:t> values</a:t>
            </a:r>
            <a:r>
              <a:rPr lang="en" u="sng">
                <a:solidFill>
                  <a:schemeClr val="lt1"/>
                </a:solidFill>
              </a:rPr>
              <a:t> </a:t>
            </a:r>
            <a:r>
              <a:rPr lang="en">
                <a:solidFill>
                  <a:schemeClr val="lt1"/>
                </a:solidFill>
              </a:rPr>
              <a:t>(columns) to </a:t>
            </a:r>
            <a:r>
              <a:rPr lang="en" u="sng">
                <a:solidFill>
                  <a:srgbClr val="FFFF00"/>
                </a:solidFill>
              </a:rPr>
              <a:t>Predicted</a:t>
            </a:r>
            <a:r>
              <a:rPr lang="en">
                <a:solidFill>
                  <a:srgbClr val="FFFF00"/>
                </a:solidFill>
              </a:rPr>
              <a:t> </a:t>
            </a:r>
            <a:r>
              <a:rPr lang="en">
                <a:solidFill>
                  <a:schemeClr val="lt1"/>
                </a:solidFill>
              </a:rPr>
              <a:t>values (rows), and details the  </a:t>
            </a:r>
            <a:r>
              <a:rPr lang="en" u="sng">
                <a:solidFill>
                  <a:srgbClr val="9900FF"/>
                </a:solidFill>
              </a:rPr>
              <a:t>error rate </a:t>
            </a:r>
            <a:r>
              <a:rPr lang="en">
                <a:solidFill>
                  <a:schemeClr val="lt1"/>
                </a:solidFill>
              </a:rPr>
              <a:t>(21.64%) of your model</a:t>
            </a:r>
            <a:endParaRPr>
              <a:solidFill>
                <a:schemeClr val="lt1"/>
              </a:solidFill>
            </a:endParaRPr>
          </a:p>
        </p:txBody>
      </p:sp>
      <p:graphicFrame>
        <p:nvGraphicFramePr>
          <p:cNvPr id="222" name="Google Shape;222;p30"/>
          <p:cNvGraphicFramePr/>
          <p:nvPr/>
        </p:nvGraphicFramePr>
        <p:xfrm>
          <a:off x="2321525" y="3407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{4CF664DD-7489-4F0C-82F4-E4628BA6869A}</a:tableStyleId>
              </a:tblPr>
              <a:tblGrid>
                <a:gridCol w="3315750"/>
                <a:gridCol w="3327850"/>
              </a:tblGrid>
              <a:tr h="5038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b="1" lang="en" sz="1200" u="sng">
                          <a:solidFill>
                            <a:srgbClr val="00FFFF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Columns: </a:t>
                      </a:r>
                      <a:br>
                        <a:rPr b="1" lang="en" sz="1200" u="sng">
                          <a:solidFill>
                            <a:srgbClr val="00FFFF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</a:br>
                      <a:r>
                        <a:rPr lang="en" sz="1200">
                          <a:solidFill>
                            <a:srgbClr val="00FFFF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Actual Values from dataset </a:t>
                      </a:r>
                      <a:br>
                        <a:rPr lang="en" sz="1200">
                          <a:solidFill>
                            <a:srgbClr val="00FFFF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</a:br>
                      <a:r>
                        <a:rPr lang="en" sz="1200">
                          <a:solidFill>
                            <a:srgbClr val="00FFFF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(e.g. 18 actual values from $0k to $10k)</a:t>
                      </a:r>
                      <a:endParaRPr b="1" sz="1200" u="sng">
                        <a:solidFill>
                          <a:srgbClr val="00FFFF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200" u="sng">
                          <a:solidFill>
                            <a:srgbClr val="FFFF00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Rows: </a:t>
                      </a:r>
                      <a:br>
                        <a:rPr b="1" lang="en" sz="1200" u="sng">
                          <a:solidFill>
                            <a:srgbClr val="FFFF00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</a:br>
                      <a:r>
                        <a:rPr lang="en" sz="1200">
                          <a:solidFill>
                            <a:srgbClr val="FFFF00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Predicted values from model </a:t>
                      </a:r>
                      <a:br>
                        <a:rPr lang="en" sz="1200">
                          <a:solidFill>
                            <a:srgbClr val="FFFF00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</a:br>
                      <a:r>
                        <a:rPr lang="en" sz="1200">
                          <a:solidFill>
                            <a:srgbClr val="FFFF00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(e.g. predicted 22 would be $0k to $10k, but 9 of the 22 were not, a 40% error rate)</a:t>
                      </a:r>
                      <a:endParaRPr b="1" u="sng">
                        <a:solidFill>
                          <a:srgbClr val="FFFF00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23" name="Google Shape;223;p30"/>
          <p:cNvSpPr txBox="1"/>
          <p:nvPr/>
        </p:nvSpPr>
        <p:spPr>
          <a:xfrm>
            <a:off x="2321525" y="76200"/>
            <a:ext cx="6611700" cy="11817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# add stratification by $10k buckets (note no values above 50k)</a:t>
            </a:r>
            <a:endParaRPr sz="10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dfHousing$MEDVS &lt;- with(dfHousing, cut(dfHousing$MEDV, breaks = seq(0, 50, by = 10)</a:t>
            </a:r>
            <a:endParaRPr b="1" sz="10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, labels = c('0-10', '10-20', '20-30', '30-40', '40-50')))</a:t>
            </a:r>
            <a:endParaRPr b="1" sz="10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# Generate random forest, excluding MEDV values, and using stratified MEDVS</a:t>
            </a:r>
            <a:endParaRPr sz="10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rf1 &lt;- randomForest(dfHousing[,-c(14,15)], as.factor(dfHousing[,15]))</a:t>
            </a:r>
            <a:endParaRPr b="1" sz="10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24" name="Google Shape;224;p30"/>
          <p:cNvSpPr/>
          <p:nvPr/>
        </p:nvSpPr>
        <p:spPr>
          <a:xfrm>
            <a:off x="2326975" y="2033775"/>
            <a:ext cx="2701800" cy="259800"/>
          </a:xfrm>
          <a:prstGeom prst="rect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30"/>
          <p:cNvSpPr/>
          <p:nvPr/>
        </p:nvSpPr>
        <p:spPr>
          <a:xfrm>
            <a:off x="3263825" y="1846800"/>
            <a:ext cx="846300" cy="664500"/>
          </a:xfrm>
          <a:prstGeom prst="rect">
            <a:avLst/>
          </a:prstGeom>
          <a:noFill/>
          <a:ln cap="flat" cmpd="sng" w="9525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30"/>
          <p:cNvSpPr/>
          <p:nvPr/>
        </p:nvSpPr>
        <p:spPr>
          <a:xfrm>
            <a:off x="7864650" y="2033775"/>
            <a:ext cx="1177200" cy="296400"/>
          </a:xfrm>
          <a:prstGeom prst="rect">
            <a:avLst/>
          </a:prstGeom>
          <a:noFill/>
          <a:ln cap="flat" cmpd="sng" w="952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30"/>
          <p:cNvSpPr txBox="1"/>
          <p:nvPr/>
        </p:nvSpPr>
        <p:spPr>
          <a:xfrm>
            <a:off x="0" y="4832198"/>
            <a:ext cx="9144000" cy="3081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Random Forest for Dummies: Don’t include your target attribute as a factor in your model!!</a:t>
            </a:r>
            <a:endParaRPr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28" name="Google Shape;228;p30"/>
          <p:cNvSpPr/>
          <p:nvPr/>
        </p:nvSpPr>
        <p:spPr>
          <a:xfrm>
            <a:off x="6376250" y="1424175"/>
            <a:ext cx="846300" cy="296400"/>
          </a:xfrm>
          <a:prstGeom prst="rect">
            <a:avLst/>
          </a:prstGeom>
          <a:noFill/>
          <a:ln cap="flat" cmpd="sng" w="952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30"/>
          <p:cNvSpPr txBox="1"/>
          <p:nvPr/>
        </p:nvSpPr>
        <p:spPr>
          <a:xfrm>
            <a:off x="-19400" y="4890250"/>
            <a:ext cx="5016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Geo</a:t>
            </a:r>
            <a:endParaRPr sz="7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1"/>
          <p:cNvSpPr txBox="1"/>
          <p:nvPr>
            <p:ph idx="1" type="body"/>
          </p:nvPr>
        </p:nvSpPr>
        <p:spPr>
          <a:xfrm>
            <a:off x="90900" y="1694402"/>
            <a:ext cx="2725800" cy="104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Lower Status Percentage (LSTAT) and Building Rooms (RM) proved to be dominant predictors in this Random Forest model.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000000"/>
                </a:solidFill>
              </a:rPr>
              <a:t>“Corrado Gini”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35" name="Google Shape;235;p31"/>
          <p:cNvSpPr txBox="1"/>
          <p:nvPr/>
        </p:nvSpPr>
        <p:spPr>
          <a:xfrm>
            <a:off x="-19400" y="4890250"/>
            <a:ext cx="5016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Geo</a:t>
            </a:r>
            <a:endParaRPr sz="700"/>
          </a:p>
        </p:txBody>
      </p:sp>
      <p:pic>
        <p:nvPicPr>
          <p:cNvPr id="236" name="Google Shape;23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8500" y="708450"/>
            <a:ext cx="5988180" cy="3995749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31"/>
          <p:cNvSpPr txBox="1"/>
          <p:nvPr>
            <p:ph type="title"/>
          </p:nvPr>
        </p:nvSpPr>
        <p:spPr>
          <a:xfrm>
            <a:off x="90900" y="936600"/>
            <a:ext cx="27258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Random Forest </a:t>
            </a:r>
            <a:br>
              <a:rPr lang="en">
                <a:solidFill>
                  <a:srgbClr val="FFFFFF"/>
                </a:solidFill>
              </a:rPr>
            </a:br>
            <a:r>
              <a:rPr lang="en">
                <a:solidFill>
                  <a:srgbClr val="FFFFFF"/>
                </a:solidFill>
              </a:rPr>
              <a:t>Mean Decrease Gini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38" name="Google Shape;238;p31"/>
          <p:cNvSpPr txBox="1"/>
          <p:nvPr/>
        </p:nvSpPr>
        <p:spPr>
          <a:xfrm>
            <a:off x="5772075" y="2018725"/>
            <a:ext cx="3000000" cy="16650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050">
                <a:solidFill>
                  <a:srgbClr val="222222"/>
                </a:solidFill>
                <a:highlight>
                  <a:srgbClr val="F3F3F3"/>
                </a:highlight>
              </a:rPr>
              <a:t>Corrado </a:t>
            </a:r>
            <a:r>
              <a:rPr b="1" i="1" lang="en" sz="1050">
                <a:solidFill>
                  <a:srgbClr val="222222"/>
                </a:solidFill>
                <a:highlight>
                  <a:srgbClr val="F3F3F3"/>
                </a:highlight>
              </a:rPr>
              <a:t>Gini</a:t>
            </a:r>
            <a:r>
              <a:rPr lang="en" sz="1050">
                <a:solidFill>
                  <a:srgbClr val="222222"/>
                </a:solidFill>
                <a:highlight>
                  <a:srgbClr val="F3F3F3"/>
                </a:highlight>
              </a:rPr>
              <a:t> was one smart dude!</a:t>
            </a:r>
            <a:endParaRPr sz="1050">
              <a:solidFill>
                <a:srgbClr val="222222"/>
              </a:solidFill>
              <a:highlight>
                <a:srgbClr val="F3F3F3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222222"/>
              </a:solidFill>
              <a:highlight>
                <a:srgbClr val="F3F3F3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222222"/>
                </a:solidFill>
                <a:highlight>
                  <a:srgbClr val="F3F3F3"/>
                </a:highlight>
              </a:rPr>
              <a:t>His works influenced the </a:t>
            </a:r>
            <a:r>
              <a:rPr b="1" lang="en" sz="1050" u="sng">
                <a:solidFill>
                  <a:srgbClr val="222222"/>
                </a:solidFill>
                <a:highlight>
                  <a:srgbClr val="F3F3F3"/>
                </a:highlight>
              </a:rPr>
              <a:t>‘Gini Impurity’</a:t>
            </a:r>
            <a:r>
              <a:rPr lang="en" sz="1050">
                <a:solidFill>
                  <a:srgbClr val="222222"/>
                </a:solidFill>
                <a:highlight>
                  <a:srgbClr val="F3F3F3"/>
                </a:highlight>
              </a:rPr>
              <a:t>: </a:t>
            </a:r>
            <a:r>
              <a:rPr b="1" lang="en" sz="1050">
                <a:solidFill>
                  <a:srgbClr val="222222"/>
                </a:solidFill>
                <a:highlight>
                  <a:srgbClr val="F3F3F3"/>
                </a:highlight>
              </a:rPr>
              <a:t>how often </a:t>
            </a:r>
            <a:r>
              <a:rPr lang="en" sz="1050">
                <a:solidFill>
                  <a:srgbClr val="222222"/>
                </a:solidFill>
                <a:highlight>
                  <a:srgbClr val="F3F3F3"/>
                </a:highlight>
              </a:rPr>
              <a:t>a </a:t>
            </a:r>
            <a:r>
              <a:rPr b="1" lang="en" sz="1050">
                <a:solidFill>
                  <a:srgbClr val="222222"/>
                </a:solidFill>
                <a:highlight>
                  <a:srgbClr val="F3F3F3"/>
                </a:highlight>
              </a:rPr>
              <a:t>randomly-chosen </a:t>
            </a:r>
            <a:r>
              <a:rPr lang="en" sz="1050">
                <a:solidFill>
                  <a:srgbClr val="222222"/>
                </a:solidFill>
                <a:highlight>
                  <a:srgbClr val="F3F3F3"/>
                </a:highlight>
              </a:rPr>
              <a:t>element from a set is </a:t>
            </a:r>
            <a:r>
              <a:rPr b="1" lang="en" sz="1050">
                <a:solidFill>
                  <a:srgbClr val="222222"/>
                </a:solidFill>
                <a:highlight>
                  <a:srgbClr val="F3F3F3"/>
                </a:highlight>
              </a:rPr>
              <a:t>incorrectly labeled </a:t>
            </a:r>
            <a:r>
              <a:rPr lang="en" sz="1050">
                <a:solidFill>
                  <a:srgbClr val="222222"/>
                </a:solidFill>
                <a:highlight>
                  <a:srgbClr val="F3F3F3"/>
                </a:highlight>
              </a:rPr>
              <a:t>if </a:t>
            </a:r>
            <a:r>
              <a:rPr b="1" lang="en" sz="1050">
                <a:solidFill>
                  <a:srgbClr val="222222"/>
                </a:solidFill>
                <a:highlight>
                  <a:srgbClr val="F3F3F3"/>
                </a:highlight>
              </a:rPr>
              <a:t>randomly-labeled </a:t>
            </a:r>
            <a:r>
              <a:rPr lang="en" sz="1050">
                <a:solidFill>
                  <a:srgbClr val="222222"/>
                </a:solidFill>
                <a:highlight>
                  <a:srgbClr val="F3F3F3"/>
                </a:highlight>
              </a:rPr>
              <a:t>according to distribution of labels in subset.</a:t>
            </a:r>
            <a:endParaRPr sz="1050">
              <a:solidFill>
                <a:srgbClr val="222222"/>
              </a:solidFill>
              <a:highlight>
                <a:srgbClr val="F3F3F3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222222"/>
              </a:solidFill>
              <a:highlight>
                <a:srgbClr val="F3F3F3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222222"/>
                </a:solidFill>
                <a:highlight>
                  <a:srgbClr val="F3F3F3"/>
                </a:highlight>
              </a:rPr>
              <a:t>His works were written in Italian in 1912: we did not have time to translate</a:t>
            </a:r>
            <a:endParaRPr sz="1050">
              <a:solidFill>
                <a:srgbClr val="222222"/>
              </a:solidFill>
              <a:highlight>
                <a:srgbClr val="F3F3F3"/>
              </a:highlight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700" y="162737"/>
            <a:ext cx="4254600" cy="48180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ece of duct tape sticking a note to the slide" id="79" name="Google Shape;79;p14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4"/>
          <p:cNvSpPr txBox="1"/>
          <p:nvPr/>
        </p:nvSpPr>
        <p:spPr>
          <a:xfrm>
            <a:off x="2855550" y="687397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1. Agenda</a:t>
            </a:r>
            <a:endParaRPr b="1" sz="3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1" name="Google Shape;81;p14"/>
          <p:cNvSpPr txBox="1"/>
          <p:nvPr>
            <p:ph idx="4294967295" type="body"/>
          </p:nvPr>
        </p:nvSpPr>
        <p:spPr>
          <a:xfrm>
            <a:off x="2855550" y="1682276"/>
            <a:ext cx="3432900" cy="280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600"/>
              <a:buFont typeface="Raleway"/>
              <a:buChar char="➔"/>
            </a:pPr>
            <a:r>
              <a:rPr b="1" lang="en" sz="1600">
                <a:solidFill>
                  <a:srgbClr val="FF9900"/>
                </a:solidFill>
                <a:latin typeface="Raleway"/>
                <a:ea typeface="Raleway"/>
                <a:cs typeface="Raleway"/>
                <a:sym typeface="Raleway"/>
              </a:rPr>
              <a:t>Team Approach</a:t>
            </a:r>
            <a:endParaRPr b="1" sz="1600">
              <a:solidFill>
                <a:srgbClr val="FF99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Clr>
                <a:srgbClr val="FF9900"/>
              </a:buClr>
              <a:buSzPts val="1600"/>
              <a:buFont typeface="Raleway"/>
              <a:buChar char="➔"/>
            </a:pPr>
            <a:r>
              <a:rPr b="1" lang="en" sz="1600">
                <a:solidFill>
                  <a:srgbClr val="FF9900"/>
                </a:solidFill>
                <a:latin typeface="Raleway"/>
                <a:ea typeface="Raleway"/>
                <a:cs typeface="Raleway"/>
                <a:sym typeface="Raleway"/>
              </a:rPr>
              <a:t>Explore Dataset</a:t>
            </a:r>
            <a:endParaRPr b="1" sz="1600">
              <a:solidFill>
                <a:srgbClr val="FF99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Clr>
                <a:srgbClr val="FF9900"/>
              </a:buClr>
              <a:buSzPts val="1600"/>
              <a:buFont typeface="Raleway"/>
              <a:buChar char="➔"/>
            </a:pPr>
            <a:r>
              <a:rPr b="1" lang="en" sz="1600">
                <a:solidFill>
                  <a:srgbClr val="FF9900"/>
                </a:solidFill>
                <a:latin typeface="Raleway"/>
                <a:ea typeface="Raleway"/>
                <a:cs typeface="Raleway"/>
                <a:sym typeface="Raleway"/>
              </a:rPr>
              <a:t>Linear Models</a:t>
            </a:r>
            <a:endParaRPr sz="1600">
              <a:solidFill>
                <a:srgbClr val="FF99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Clr>
                <a:srgbClr val="FF9900"/>
              </a:buClr>
              <a:buSzPts val="1600"/>
              <a:buFont typeface="Raleway"/>
              <a:buChar char="➔"/>
            </a:pPr>
            <a:r>
              <a:rPr b="1" lang="en" sz="1600">
                <a:solidFill>
                  <a:srgbClr val="FF9900"/>
                </a:solidFill>
                <a:latin typeface="Raleway"/>
                <a:ea typeface="Raleway"/>
                <a:cs typeface="Raleway"/>
                <a:sym typeface="Raleway"/>
              </a:rPr>
              <a:t>Random Forest Models</a:t>
            </a:r>
            <a:endParaRPr b="1" sz="1600">
              <a:solidFill>
                <a:srgbClr val="FF99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Clr>
                <a:srgbClr val="FF9900"/>
              </a:buClr>
              <a:buSzPts val="1600"/>
              <a:buFont typeface="Raleway"/>
              <a:buChar char="➔"/>
            </a:pPr>
            <a:r>
              <a:rPr b="1" lang="en" sz="1600">
                <a:solidFill>
                  <a:srgbClr val="FF9900"/>
                </a:solidFill>
                <a:latin typeface="Raleway"/>
                <a:ea typeface="Raleway"/>
                <a:cs typeface="Raleway"/>
                <a:sym typeface="Raleway"/>
              </a:rPr>
              <a:t>Logistic Regression Models</a:t>
            </a:r>
            <a:endParaRPr b="1" sz="1600">
              <a:solidFill>
                <a:srgbClr val="FF99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Clr>
                <a:srgbClr val="FF9900"/>
              </a:buClr>
              <a:buSzPts val="1600"/>
              <a:buFont typeface="Raleway"/>
              <a:buChar char="➔"/>
            </a:pPr>
            <a:r>
              <a:rPr b="1" lang="en" sz="1600">
                <a:solidFill>
                  <a:srgbClr val="FF9900"/>
                </a:solidFill>
                <a:latin typeface="Raleway"/>
                <a:ea typeface="Raleway"/>
                <a:cs typeface="Raleway"/>
                <a:sym typeface="Raleway"/>
              </a:rPr>
              <a:t>Conclusions</a:t>
            </a:r>
            <a:endParaRPr b="1" sz="1600">
              <a:solidFill>
                <a:srgbClr val="FF99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1000"/>
              </a:spcAft>
              <a:buClr>
                <a:srgbClr val="FF9900"/>
              </a:buClr>
              <a:buSzPts val="1600"/>
              <a:buFont typeface="Raleway"/>
              <a:buChar char="➔"/>
            </a:pPr>
            <a:r>
              <a:rPr b="1" lang="en" sz="1600">
                <a:solidFill>
                  <a:srgbClr val="FF9900"/>
                </a:solidFill>
                <a:latin typeface="Raleway"/>
                <a:ea typeface="Raleway"/>
                <a:cs typeface="Raleway"/>
                <a:sym typeface="Raleway"/>
              </a:rPr>
              <a:t>Next Steps</a:t>
            </a:r>
            <a:endParaRPr b="1" sz="1600">
              <a:solidFill>
                <a:srgbClr val="FF99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2" name="Google Shape;82;p14"/>
          <p:cNvSpPr txBox="1"/>
          <p:nvPr/>
        </p:nvSpPr>
        <p:spPr>
          <a:xfrm>
            <a:off x="-19400" y="4890250"/>
            <a:ext cx="5016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Geo</a:t>
            </a:r>
            <a:endParaRPr sz="7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2"/>
          <p:cNvSpPr txBox="1"/>
          <p:nvPr>
            <p:ph type="ctrTitle"/>
          </p:nvPr>
        </p:nvSpPr>
        <p:spPr>
          <a:xfrm>
            <a:off x="2341797" y="501000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Multiple </a:t>
            </a:r>
            <a:r>
              <a:rPr lang="en">
                <a:solidFill>
                  <a:srgbClr val="FFFFFF"/>
                </a:solidFill>
              </a:rPr>
              <a:t>Logistic Regression</a:t>
            </a:r>
            <a:r>
              <a:rPr lang="en">
                <a:solidFill>
                  <a:srgbClr val="FFFFFF"/>
                </a:solidFill>
              </a:rPr>
              <a:t> Models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44" name="Google Shape;244;p32"/>
          <p:cNvSpPr txBox="1"/>
          <p:nvPr/>
        </p:nvSpPr>
        <p:spPr>
          <a:xfrm>
            <a:off x="-19400" y="4890250"/>
            <a:ext cx="5016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Geo</a:t>
            </a:r>
            <a:endParaRPr sz="700"/>
          </a:p>
        </p:txBody>
      </p:sp>
      <p:pic>
        <p:nvPicPr>
          <p:cNvPr id="245" name="Google Shape;24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0063" y="2094700"/>
            <a:ext cx="6754976" cy="2629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Google Shape;25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4650" y="223350"/>
            <a:ext cx="6692375" cy="2731800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33"/>
          <p:cNvSpPr txBox="1"/>
          <p:nvPr/>
        </p:nvSpPr>
        <p:spPr>
          <a:xfrm>
            <a:off x="25850" y="4945350"/>
            <a:ext cx="504000" cy="1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52" name="Google Shape;252;p33"/>
          <p:cNvSpPr txBox="1"/>
          <p:nvPr>
            <p:ph type="title"/>
          </p:nvPr>
        </p:nvSpPr>
        <p:spPr>
          <a:xfrm>
            <a:off x="319500" y="1774800"/>
            <a:ext cx="19047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</a:rPr>
              <a:t>Multiple Logistic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Regression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Coefficients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53" name="Google Shape;253;p33"/>
          <p:cNvSpPr txBox="1"/>
          <p:nvPr>
            <p:ph idx="1" type="body"/>
          </p:nvPr>
        </p:nvSpPr>
        <p:spPr>
          <a:xfrm>
            <a:off x="319500" y="2685001"/>
            <a:ext cx="1904700" cy="142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000000"/>
                </a:solidFill>
              </a:rPr>
              <a:t>Used 5 MEDV buckets (0-10, 10-20, 30-40, 40+)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54" name="Google Shape;254;p33"/>
          <p:cNvSpPr txBox="1"/>
          <p:nvPr/>
        </p:nvSpPr>
        <p:spPr>
          <a:xfrm>
            <a:off x="-19400" y="4890250"/>
            <a:ext cx="5016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Geo</a:t>
            </a:r>
            <a:endParaRPr sz="7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4"/>
          <p:cNvSpPr txBox="1"/>
          <p:nvPr>
            <p:ph type="title"/>
          </p:nvPr>
        </p:nvSpPr>
        <p:spPr>
          <a:xfrm>
            <a:off x="319500" y="1546200"/>
            <a:ext cx="18261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Multiple Logistic Regression</a:t>
            </a:r>
            <a:br>
              <a:rPr lang="en">
                <a:solidFill>
                  <a:srgbClr val="000000"/>
                </a:solidFill>
              </a:rPr>
            </a:br>
            <a:r>
              <a:rPr lang="en">
                <a:solidFill>
                  <a:srgbClr val="000000"/>
                </a:solidFill>
              </a:rPr>
              <a:t>Confusion Matrix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260" name="Google Shape;26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1525" y="1321580"/>
            <a:ext cx="6611700" cy="2182970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34"/>
          <p:cNvSpPr txBox="1"/>
          <p:nvPr/>
        </p:nvSpPr>
        <p:spPr>
          <a:xfrm>
            <a:off x="-19400" y="4890250"/>
            <a:ext cx="5016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Geo</a:t>
            </a:r>
            <a:endParaRPr sz="700"/>
          </a:p>
        </p:txBody>
      </p:sp>
      <p:sp>
        <p:nvSpPr>
          <p:cNvPr id="262" name="Google Shape;262;p34"/>
          <p:cNvSpPr txBox="1"/>
          <p:nvPr>
            <p:ph idx="1" type="body"/>
          </p:nvPr>
        </p:nvSpPr>
        <p:spPr>
          <a:xfrm>
            <a:off x="319500" y="2505275"/>
            <a:ext cx="1826100" cy="175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u="sng">
                <a:solidFill>
                  <a:schemeClr val="lt1"/>
                </a:solidFill>
              </a:rPr>
              <a:t>Mult Logistic </a:t>
            </a:r>
            <a:r>
              <a:rPr lang="en" u="sng">
                <a:solidFill>
                  <a:schemeClr val="lt1"/>
                </a:solidFill>
              </a:rPr>
              <a:t>Confusion Matrix </a:t>
            </a:r>
            <a:r>
              <a:rPr lang="en">
                <a:solidFill>
                  <a:schemeClr val="lt1"/>
                </a:solidFill>
              </a:rPr>
              <a:t>compares </a:t>
            </a:r>
            <a:r>
              <a:rPr lang="en" u="sng">
                <a:solidFill>
                  <a:srgbClr val="00FFFF"/>
                </a:solidFill>
              </a:rPr>
              <a:t>Actual</a:t>
            </a:r>
            <a:r>
              <a:rPr lang="en">
                <a:solidFill>
                  <a:schemeClr val="lt1"/>
                </a:solidFill>
              </a:rPr>
              <a:t> values</a:t>
            </a:r>
            <a:r>
              <a:rPr lang="en" u="sng">
                <a:solidFill>
                  <a:schemeClr val="lt1"/>
                </a:solidFill>
              </a:rPr>
              <a:t> </a:t>
            </a:r>
            <a:r>
              <a:rPr lang="en">
                <a:solidFill>
                  <a:schemeClr val="lt1"/>
                </a:solidFill>
              </a:rPr>
              <a:t>(columns) to </a:t>
            </a:r>
            <a:r>
              <a:rPr lang="en" u="sng">
                <a:solidFill>
                  <a:srgbClr val="FFFF00"/>
                </a:solidFill>
              </a:rPr>
              <a:t>Predicted</a:t>
            </a:r>
            <a:r>
              <a:rPr lang="en">
                <a:solidFill>
                  <a:srgbClr val="FFFF00"/>
                </a:solidFill>
              </a:rPr>
              <a:t> </a:t>
            </a:r>
            <a:r>
              <a:rPr lang="en">
                <a:solidFill>
                  <a:schemeClr val="lt1"/>
                </a:solidFill>
              </a:rPr>
              <a:t>values </a:t>
            </a:r>
            <a:r>
              <a:rPr lang="en">
                <a:solidFill>
                  <a:schemeClr val="lt1"/>
                </a:solidFill>
              </a:rPr>
              <a:t>(rows), and details the  </a:t>
            </a:r>
            <a:r>
              <a:rPr lang="en" u="sng">
                <a:solidFill>
                  <a:srgbClr val="9900FF"/>
                </a:solidFill>
              </a:rPr>
              <a:t>Accuracy</a:t>
            </a:r>
            <a:r>
              <a:rPr lang="en">
                <a:solidFill>
                  <a:srgbClr val="9900FF"/>
                </a:solidFill>
              </a:rPr>
              <a:t> </a:t>
            </a:r>
            <a:r>
              <a:rPr lang="en">
                <a:solidFill>
                  <a:schemeClr val="lt1"/>
                </a:solidFill>
              </a:rPr>
              <a:t>(80.59%) of your model</a:t>
            </a:r>
            <a:endParaRPr>
              <a:solidFill>
                <a:schemeClr val="lt1"/>
              </a:solidFill>
            </a:endParaRPr>
          </a:p>
        </p:txBody>
      </p:sp>
      <p:graphicFrame>
        <p:nvGraphicFramePr>
          <p:cNvPr id="263" name="Google Shape;263;p34"/>
          <p:cNvGraphicFramePr/>
          <p:nvPr/>
        </p:nvGraphicFramePr>
        <p:xfrm>
          <a:off x="2321525" y="3580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{4CF664DD-7489-4F0C-82F4-E4628BA6869A}</a:tableStyleId>
              </a:tblPr>
              <a:tblGrid>
                <a:gridCol w="3315750"/>
                <a:gridCol w="3327850"/>
              </a:tblGrid>
              <a:tr h="5038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b="1" lang="en" sz="1200" u="sng">
                          <a:solidFill>
                            <a:srgbClr val="00FFFF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Columns: </a:t>
                      </a:r>
                      <a:br>
                        <a:rPr b="1" lang="en" sz="1200" u="sng">
                          <a:solidFill>
                            <a:srgbClr val="00FFFF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</a:br>
                      <a:r>
                        <a:rPr lang="en" sz="1200">
                          <a:solidFill>
                            <a:srgbClr val="00FFFF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Actual Values from dataset </a:t>
                      </a:r>
                      <a:br>
                        <a:rPr lang="en" sz="1200">
                          <a:solidFill>
                            <a:srgbClr val="00FFFF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</a:br>
                      <a:r>
                        <a:rPr lang="en" sz="1200">
                          <a:solidFill>
                            <a:srgbClr val="00FFFF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(e.g. 24 actual values from $0k to $10k, 7 were predicted in 10-20 bucket)</a:t>
                      </a:r>
                      <a:endParaRPr b="1" sz="1200" u="sng">
                        <a:solidFill>
                          <a:srgbClr val="00FFFF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b="1" lang="en" sz="1200" u="sng">
                          <a:solidFill>
                            <a:srgbClr val="FFFF00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Rows: </a:t>
                      </a:r>
                      <a:br>
                        <a:rPr b="1" lang="en" sz="1200" u="sng">
                          <a:solidFill>
                            <a:srgbClr val="FFFF00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</a:br>
                      <a:r>
                        <a:rPr lang="en" sz="1200">
                          <a:solidFill>
                            <a:srgbClr val="FFFF00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Predicted values from model </a:t>
                      </a:r>
                      <a:br>
                        <a:rPr lang="en" sz="1200">
                          <a:solidFill>
                            <a:srgbClr val="FFFF00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</a:br>
                      <a:r>
                        <a:rPr lang="en" sz="1200">
                          <a:solidFill>
                            <a:srgbClr val="FFFF00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(e.g. predicted 25 would be $0k to $10k, and 8 were actually not)</a:t>
                      </a:r>
                      <a:endParaRPr b="1" u="sng">
                        <a:solidFill>
                          <a:srgbClr val="FFFF00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64" name="Google Shape;264;p34"/>
          <p:cNvSpPr txBox="1"/>
          <p:nvPr/>
        </p:nvSpPr>
        <p:spPr>
          <a:xfrm>
            <a:off x="2321525" y="76200"/>
            <a:ext cx="6611700" cy="11817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66666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# Another way to stratify by $10k buckets </a:t>
            </a:r>
            <a:r>
              <a:rPr lang="en" sz="10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(note no values above 50k)</a:t>
            </a:r>
            <a:endParaRPr sz="1000">
              <a:solidFill>
                <a:srgbClr val="66666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rdf=df %&gt;% mutate(cut5=cut(MEDV,c((0:4),Inf)*10))</a:t>
            </a:r>
            <a:endParaRPr b="1" sz="1000">
              <a:solidFill>
                <a:srgbClr val="66666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66666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# Generate model fitting</a:t>
            </a:r>
            <a:endParaRPr sz="1000">
              <a:solidFill>
                <a:srgbClr val="66666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lgr=multinom(cut5~.-MEDV,data=rdf,subset = tr5,maxit=300)</a:t>
            </a:r>
            <a:endParaRPr b="1" sz="1000">
              <a:solidFill>
                <a:srgbClr val="66666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666666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65" name="Google Shape;265;p34"/>
          <p:cNvSpPr/>
          <p:nvPr/>
        </p:nvSpPr>
        <p:spPr>
          <a:xfrm>
            <a:off x="3797225" y="1618200"/>
            <a:ext cx="846300" cy="755700"/>
          </a:xfrm>
          <a:prstGeom prst="rect">
            <a:avLst/>
          </a:prstGeom>
          <a:noFill/>
          <a:ln cap="flat" cmpd="sng" w="9525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34"/>
          <p:cNvSpPr/>
          <p:nvPr/>
        </p:nvSpPr>
        <p:spPr>
          <a:xfrm>
            <a:off x="2400825" y="3037100"/>
            <a:ext cx="1280100" cy="467400"/>
          </a:xfrm>
          <a:prstGeom prst="rect">
            <a:avLst/>
          </a:prstGeom>
          <a:noFill/>
          <a:ln cap="flat" cmpd="sng" w="952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34"/>
          <p:cNvSpPr/>
          <p:nvPr/>
        </p:nvSpPr>
        <p:spPr>
          <a:xfrm>
            <a:off x="2707975" y="1839075"/>
            <a:ext cx="3070200" cy="259800"/>
          </a:xfrm>
          <a:prstGeom prst="rect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Google Shape;27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4100" y="1017000"/>
            <a:ext cx="6554824" cy="405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74100" y="37425"/>
            <a:ext cx="6554826" cy="854977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35"/>
          <p:cNvSpPr txBox="1"/>
          <p:nvPr>
            <p:ph type="title"/>
          </p:nvPr>
        </p:nvSpPr>
        <p:spPr>
          <a:xfrm>
            <a:off x="319500" y="1622400"/>
            <a:ext cx="19167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Multiple Logistic Regression</a:t>
            </a:r>
            <a:br>
              <a:rPr lang="en">
                <a:solidFill>
                  <a:srgbClr val="FFFFFF"/>
                </a:solidFill>
              </a:rPr>
            </a:br>
            <a:r>
              <a:rPr lang="en">
                <a:solidFill>
                  <a:srgbClr val="FFFFFF"/>
                </a:solidFill>
              </a:rPr>
              <a:t>Coefficient Viz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75" name="Google Shape;275;p35"/>
          <p:cNvSpPr txBox="1"/>
          <p:nvPr>
            <p:ph idx="1" type="body"/>
          </p:nvPr>
        </p:nvSpPr>
        <p:spPr>
          <a:xfrm>
            <a:off x="319500" y="2532601"/>
            <a:ext cx="2037600" cy="164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000000"/>
                </a:solidFill>
              </a:rPr>
              <a:t>LSTAT dominates, RAD shows strongly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76" name="Google Shape;276;p35"/>
          <p:cNvSpPr txBox="1"/>
          <p:nvPr/>
        </p:nvSpPr>
        <p:spPr>
          <a:xfrm>
            <a:off x="-19400" y="4890250"/>
            <a:ext cx="5016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Geo</a:t>
            </a:r>
            <a:endParaRPr sz="7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6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Neural Network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82" name="Google Shape;282;p36"/>
          <p:cNvSpPr txBox="1"/>
          <p:nvPr/>
        </p:nvSpPr>
        <p:spPr>
          <a:xfrm>
            <a:off x="-19400" y="4890250"/>
            <a:ext cx="5016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Himadri</a:t>
            </a:r>
            <a:endParaRPr sz="700"/>
          </a:p>
        </p:txBody>
      </p:sp>
      <p:pic>
        <p:nvPicPr>
          <p:cNvPr id="283" name="Google Shape;28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6401" y="1544775"/>
            <a:ext cx="4024975" cy="2845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36"/>
          <p:cNvPicPr preferRelativeResize="0"/>
          <p:nvPr/>
        </p:nvPicPr>
        <p:blipFill rotWithShape="1">
          <a:blip r:embed="rId4">
            <a:alphaModFix/>
          </a:blip>
          <a:srcRect b="8908" l="22284" r="23151" t="0"/>
          <a:stretch/>
        </p:blipFill>
        <p:spPr>
          <a:xfrm>
            <a:off x="1111400" y="1544775"/>
            <a:ext cx="3281492" cy="284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7"/>
          <p:cNvSpPr txBox="1"/>
          <p:nvPr>
            <p:ph type="title"/>
          </p:nvPr>
        </p:nvSpPr>
        <p:spPr>
          <a:xfrm>
            <a:off x="90900" y="936600"/>
            <a:ext cx="25167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Neural Network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90" name="Google Shape;290;p37"/>
          <p:cNvSpPr txBox="1"/>
          <p:nvPr/>
        </p:nvSpPr>
        <p:spPr>
          <a:xfrm>
            <a:off x="-19400" y="4890250"/>
            <a:ext cx="5016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Himadri</a:t>
            </a:r>
            <a:endParaRPr sz="700"/>
          </a:p>
        </p:txBody>
      </p:sp>
      <p:pic>
        <p:nvPicPr>
          <p:cNvPr id="291" name="Google Shape;29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97551" y="1169425"/>
            <a:ext cx="6337000" cy="3773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8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Conclusions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97" name="Google Shape;297;p38"/>
          <p:cNvSpPr txBox="1"/>
          <p:nvPr/>
        </p:nvSpPr>
        <p:spPr>
          <a:xfrm>
            <a:off x="-19400" y="4890250"/>
            <a:ext cx="5016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Geo</a:t>
            </a:r>
            <a:endParaRPr sz="700"/>
          </a:p>
        </p:txBody>
      </p:sp>
      <p:pic>
        <p:nvPicPr>
          <p:cNvPr id="298" name="Google Shape;29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1725" y="1549225"/>
            <a:ext cx="5439398" cy="3059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9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Conclusion:</a:t>
            </a:r>
            <a:br>
              <a:rPr lang="en">
                <a:solidFill>
                  <a:srgbClr val="FFFFFF"/>
                </a:solidFill>
              </a:rPr>
            </a:br>
            <a:r>
              <a:rPr lang="en">
                <a:solidFill>
                  <a:srgbClr val="FFFFFF"/>
                </a:solidFill>
              </a:rPr>
              <a:t>Lower Status Percentage </a:t>
            </a:r>
            <a:br>
              <a:rPr lang="en">
                <a:solidFill>
                  <a:srgbClr val="FFFFFF"/>
                </a:solidFill>
              </a:rPr>
            </a:br>
            <a:r>
              <a:rPr lang="en">
                <a:solidFill>
                  <a:srgbClr val="FFFFFF"/>
                </a:solidFill>
              </a:rPr>
              <a:t>(LSTAT) Dominates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04" name="Google Shape;304;p39"/>
          <p:cNvSpPr txBox="1"/>
          <p:nvPr>
            <p:ph idx="1" type="body"/>
          </p:nvPr>
        </p:nvSpPr>
        <p:spPr>
          <a:xfrm>
            <a:off x="2410100" y="2281575"/>
            <a:ext cx="6321600" cy="208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000000"/>
                </a:solidFill>
              </a:rPr>
              <a:t>In all the models we ran LSTAT (lower status percentage) always ranked high in its predictive value.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305" name="Google Shape;305;p39"/>
          <p:cNvSpPr txBox="1"/>
          <p:nvPr/>
        </p:nvSpPr>
        <p:spPr>
          <a:xfrm>
            <a:off x="-19400" y="4890250"/>
            <a:ext cx="5016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Geo</a:t>
            </a:r>
            <a:endParaRPr sz="7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0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Conclusions by Model: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</p:txBody>
      </p:sp>
      <p:graphicFrame>
        <p:nvGraphicFramePr>
          <p:cNvPr id="311" name="Google Shape;311;p40"/>
          <p:cNvGraphicFramePr/>
          <p:nvPr/>
        </p:nvGraphicFramePr>
        <p:xfrm>
          <a:off x="342900" y="13083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{4CF664DD-7489-4F0C-82F4-E4628BA6869A}</a:tableStyleId>
              </a:tblPr>
              <a:tblGrid>
                <a:gridCol w="2796275"/>
                <a:gridCol w="2796275"/>
                <a:gridCol w="2796275"/>
              </a:tblGrid>
              <a:tr h="1746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FFFFFF"/>
                          </a:solidFill>
                        </a:rPr>
                        <a:t>Multiple </a:t>
                      </a:r>
                      <a:r>
                        <a:rPr b="1" lang="en" sz="1800">
                          <a:solidFill>
                            <a:srgbClr val="FFFFFF"/>
                          </a:solidFill>
                        </a:rPr>
                        <a:t>Linear Model</a:t>
                      </a:r>
                      <a:endParaRPr b="1"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accent6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FFFFFF"/>
                          </a:solidFill>
                        </a:rPr>
                        <a:t>Random Forest</a:t>
                      </a:r>
                      <a:endParaRPr b="1"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accent6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FFFFFF"/>
                          </a:solidFill>
                        </a:rPr>
                        <a:t>Multiple Logistic</a:t>
                      </a:r>
                      <a:endParaRPr b="1"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accent6"/>
                    </a:solidFill>
                  </a:tcPr>
                </a:tc>
              </a:tr>
              <a:tr h="15839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LSTAT and DIS dominate</a:t>
                      </a:r>
                      <a:endParaRPr b="1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Removed INDUS, AGE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LSTAT and RM dominate</a:t>
                      </a:r>
                      <a:endParaRPr b="1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Error rate: 21%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LSTAT and RAD dominate</a:t>
                      </a:r>
                      <a:endParaRPr b="1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Accuracy: 81%</a:t>
                      </a:r>
                      <a:endParaRPr b="1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312" name="Google Shape;312;p40"/>
          <p:cNvSpPr txBox="1"/>
          <p:nvPr/>
        </p:nvSpPr>
        <p:spPr>
          <a:xfrm>
            <a:off x="-19400" y="4890250"/>
            <a:ext cx="5016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Geo</a:t>
            </a:r>
            <a:endParaRPr sz="7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1"/>
          <p:cNvSpPr txBox="1"/>
          <p:nvPr>
            <p:ph type="title"/>
          </p:nvPr>
        </p:nvSpPr>
        <p:spPr>
          <a:xfrm>
            <a:off x="2400250" y="4235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Next Steps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18" name="Google Shape;318;p41"/>
          <p:cNvSpPr txBox="1"/>
          <p:nvPr>
            <p:ph idx="1" type="body"/>
          </p:nvPr>
        </p:nvSpPr>
        <p:spPr>
          <a:xfrm>
            <a:off x="2290725" y="909975"/>
            <a:ext cx="64410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Address some data issues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“why did stratification volumes not align?”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Linear </a:t>
            </a: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Regressions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Run assumption diagnostics &amp; make appropriate changes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 alternative regressions if necessary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Machine Learning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Decide which model is the best based on accuracy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Tune Hyper parameters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Run several ML models &amp; use Majority Voting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Explore data by normalizing ‘no brainer’ attributes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“An 8-room house has higher MEDV than a 4-room house”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Additional Tasks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Hire Professor Santerre to improve our models!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Translate works of Corrado Gini!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Rerun models with boolean “Live next to rabid Patriots fan” set to FALSE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" name="Google Shape;319;p41"/>
          <p:cNvSpPr txBox="1"/>
          <p:nvPr/>
        </p:nvSpPr>
        <p:spPr>
          <a:xfrm>
            <a:off x="-19400" y="4890250"/>
            <a:ext cx="5016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Geo</a:t>
            </a:r>
            <a:endParaRPr sz="7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5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Team Approach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88" name="Google Shape;88;p15"/>
          <p:cNvSpPr txBox="1"/>
          <p:nvPr/>
        </p:nvSpPr>
        <p:spPr>
          <a:xfrm>
            <a:off x="-19400" y="4890250"/>
            <a:ext cx="5016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Geo</a:t>
            </a:r>
            <a:endParaRPr sz="700"/>
          </a:p>
        </p:txBody>
      </p:sp>
      <p:pic>
        <p:nvPicPr>
          <p:cNvPr id="89" name="Google Shape;8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97600" y="1432300"/>
            <a:ext cx="4872099" cy="319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2"/>
          <p:cNvSpPr txBox="1"/>
          <p:nvPr>
            <p:ph type="title"/>
          </p:nvPr>
        </p:nvSpPr>
        <p:spPr>
          <a:xfrm>
            <a:off x="265500" y="1912650"/>
            <a:ext cx="4045200" cy="131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FFFFFF"/>
                </a:solidFill>
              </a:rPr>
              <a:t>Bibliography</a:t>
            </a:r>
            <a:endParaRPr sz="4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https://blog.datadive.net/prediction-intervals-for-random-forests/</a:t>
            </a:r>
            <a:endParaRPr sz="1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rgbClr val="FFFFFF"/>
                </a:solidFill>
                <a:hlinkClick r:id="rId3"/>
              </a:rPr>
              <a:t>https://arxiv.org/pdf/1501.07196.pdf</a:t>
            </a:r>
            <a:endParaRPr sz="1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rgbClr val="FFFFFF"/>
                </a:solidFill>
                <a:hlinkClick r:id="rId4"/>
              </a:rPr>
              <a:t>https://blog.datadive.net/interpreting-random-forests/</a:t>
            </a:r>
            <a:endParaRPr sz="1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rgbClr val="FFFFFF"/>
                </a:solidFill>
                <a:hlinkClick r:id="rId5"/>
              </a:rPr>
              <a:t>https://www.researchgate.net/publication/225818159_The_origins_of_the_Gini_index_extracts_from_VariabilitA_e_MutabilitA_1912_by_Corrado_Gini</a:t>
            </a:r>
            <a:endParaRPr sz="1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rgbClr val="FFFFFF"/>
                </a:solidFill>
                <a:hlinkClick r:id="rId6"/>
              </a:rPr>
              <a:t>http://tutorials.iq.harvard.edu/R/Rgraphics/Rgraphics.html</a:t>
            </a:r>
            <a:endParaRPr sz="1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https://medium.com/@kmsbmadhan/crime-detection-with-boston-housing-data-set-using-linear-regression-in-r-part-1-b94fc2c4f8b2</a:t>
            </a:r>
            <a:endParaRPr sz="1000">
              <a:solidFill>
                <a:srgbClr val="FFFFFF"/>
              </a:solidFill>
            </a:endParaRPr>
          </a:p>
        </p:txBody>
      </p:sp>
      <p:pic>
        <p:nvPicPr>
          <p:cNvPr id="325" name="Google Shape;325;p42"/>
          <p:cNvPicPr preferRelativeResize="0"/>
          <p:nvPr/>
        </p:nvPicPr>
        <p:blipFill rotWithShape="1">
          <a:blip r:embed="rId7">
            <a:alphaModFix/>
          </a:blip>
          <a:srcRect b="0" l="0" r="39660" t="0"/>
          <a:stretch/>
        </p:blipFill>
        <p:spPr>
          <a:xfrm>
            <a:off x="4488725" y="0"/>
            <a:ext cx="4655273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6" name="Google Shape;326;p42"/>
          <p:cNvGrpSpPr/>
          <p:nvPr/>
        </p:nvGrpSpPr>
        <p:grpSpPr>
          <a:xfrm>
            <a:off x="6781388" y="2464035"/>
            <a:ext cx="2212050" cy="2537076"/>
            <a:chOff x="6803275" y="395363"/>
            <a:chExt cx="2212050" cy="2537076"/>
          </a:xfrm>
        </p:grpSpPr>
        <p:pic>
          <p:nvPicPr>
            <p:cNvPr id="327" name="Google Shape;327;p42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ece of duct tape sticking a note to the slide" id="328" name="Google Shape;328;p42"/>
            <p:cNvPicPr preferRelativeResize="0"/>
            <p:nvPr/>
          </p:nvPicPr>
          <p:blipFill rotWithShape="1">
            <a:blip r:embed="rId9">
              <a:alphaModFix/>
            </a:blip>
            <a:srcRect b="10011" l="9244" r="2118" t="5926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9" name="Google Shape;329;p42"/>
            <p:cNvSpPr txBox="1"/>
            <p:nvPr/>
          </p:nvSpPr>
          <p:spPr>
            <a:xfrm>
              <a:off x="6944800" y="6842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rPr b="1" lang="en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Thanks!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80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The Boston Housing dataset has been thoroughly covered, even after the original scientists did their work. The links to the left reflect resources used in preparation of this project.</a:t>
              </a:r>
              <a:endParaRPr b="1" sz="1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4100" y="286575"/>
            <a:ext cx="5729775" cy="37088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6"/>
          <p:cNvSpPr txBox="1"/>
          <p:nvPr>
            <p:ph type="title"/>
          </p:nvPr>
        </p:nvSpPr>
        <p:spPr>
          <a:xfrm>
            <a:off x="319500" y="141650"/>
            <a:ext cx="1614600" cy="185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Weekly Saturday 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Night Meeting!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96" name="Google Shape;96;p16"/>
          <p:cNvSpPr txBox="1"/>
          <p:nvPr>
            <p:ph idx="1" type="body"/>
          </p:nvPr>
        </p:nvSpPr>
        <p:spPr>
          <a:xfrm>
            <a:off x="129000" y="1997150"/>
            <a:ext cx="1566300" cy="28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</a:rPr>
              <a:t>(and Mondays, Fridays…)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</a:rPr>
              <a:t>Group Zoom sessions sharing some RStudio!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</a:rPr>
              <a:t>Slack channel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400">
                <a:solidFill>
                  <a:srgbClr val="000000"/>
                </a:solidFill>
              </a:rPr>
              <a:t>GitHub, Google Slides</a:t>
            </a:r>
            <a:endParaRPr sz="1400">
              <a:solidFill>
                <a:srgbClr val="000000"/>
              </a:solidFill>
            </a:endParaRPr>
          </a:p>
        </p:txBody>
      </p:sp>
      <p:sp>
        <p:nvSpPr>
          <p:cNvPr id="97" name="Google Shape;97;p16"/>
          <p:cNvSpPr txBox="1"/>
          <p:nvPr/>
        </p:nvSpPr>
        <p:spPr>
          <a:xfrm>
            <a:off x="-19400" y="4890250"/>
            <a:ext cx="5016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Geo</a:t>
            </a:r>
            <a:endParaRPr sz="700"/>
          </a:p>
        </p:txBody>
      </p:sp>
      <p:pic>
        <p:nvPicPr>
          <p:cNvPr id="98" name="Google Shape;98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65248" y="899750"/>
            <a:ext cx="3422825" cy="399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7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Divide &amp; Conquer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04" name="Google Shape;104;p17"/>
          <p:cNvSpPr txBox="1"/>
          <p:nvPr>
            <p:ph idx="1" type="body"/>
          </p:nvPr>
        </p:nvSpPr>
        <p:spPr>
          <a:xfrm>
            <a:off x="2410100" y="1595775"/>
            <a:ext cx="6321600" cy="2644200"/>
          </a:xfrm>
          <a:prstGeom prst="rect">
            <a:avLst/>
          </a:prstGeom>
          <a:solidFill>
            <a:srgbClr val="FFFFFF">
              <a:alpha val="63450"/>
            </a:srgbClr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Our team attacked the project in this manner: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b="1" lang="en">
                <a:solidFill>
                  <a:srgbClr val="000000"/>
                </a:solidFill>
              </a:rPr>
              <a:t>Regular (weekly) team Zoom meetings</a:t>
            </a:r>
            <a:r>
              <a:rPr lang="en">
                <a:solidFill>
                  <a:srgbClr val="000000"/>
                </a:solidFill>
              </a:rPr>
              <a:t>, and a dedicated private Slack channel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b="1" lang="en">
                <a:solidFill>
                  <a:srgbClr val="000000"/>
                </a:solidFill>
              </a:rPr>
              <a:t>Gather findings individually</a:t>
            </a:r>
            <a:r>
              <a:rPr lang="en">
                <a:solidFill>
                  <a:srgbClr val="000000"/>
                </a:solidFill>
              </a:rPr>
              <a:t>, shared in Google Slides &amp; RMDs on Slack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b="1" lang="en">
                <a:solidFill>
                  <a:srgbClr val="000000"/>
                </a:solidFill>
              </a:rPr>
              <a:t>Curate the compiled assets </a:t>
            </a:r>
            <a:r>
              <a:rPr b="1" lang="en">
                <a:solidFill>
                  <a:srgbClr val="000000"/>
                </a:solidFill>
              </a:rPr>
              <a:t>collectively </a:t>
            </a:r>
            <a:r>
              <a:rPr lang="en">
                <a:solidFill>
                  <a:srgbClr val="000000"/>
                </a:solidFill>
              </a:rPr>
              <a:t>into a logical slide presentation &amp; an RMD file for delivery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-19400" y="4890250"/>
            <a:ext cx="5016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Geo</a:t>
            </a:r>
            <a:endParaRPr sz="7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8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Deliverables</a:t>
            </a:r>
            <a:endParaRPr/>
          </a:p>
        </p:txBody>
      </p:sp>
      <p:sp>
        <p:nvSpPr>
          <p:cNvPr id="111" name="Google Shape;111;p18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This Google Slide Presentation to Class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Also delivered as PDF to Professor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Code supporting our work in an RMarkdown RMD file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Also delivered to Professor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Project Kanban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Used early</a:t>
            </a:r>
            <a:endParaRPr/>
          </a:p>
        </p:txBody>
      </p:sp>
      <p:pic>
        <p:nvPicPr>
          <p:cNvPr id="112" name="Google Shape;11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10100" y="2830407"/>
            <a:ext cx="3833176" cy="1549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 txBox="1"/>
          <p:nvPr>
            <p:ph type="title"/>
          </p:nvPr>
        </p:nvSpPr>
        <p:spPr>
          <a:xfrm>
            <a:off x="193850" y="531225"/>
            <a:ext cx="8694000" cy="15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What does the data look like? 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</a:rPr>
              <a:t>(Exploratory Data Analysis)</a:t>
            </a:r>
            <a:endParaRPr sz="3000">
              <a:solidFill>
                <a:srgbClr val="FFFFFF"/>
              </a:solidFill>
            </a:endParaRPr>
          </a:p>
        </p:txBody>
      </p:sp>
      <p:grpSp>
        <p:nvGrpSpPr>
          <p:cNvPr id="118" name="Google Shape;118;p19"/>
          <p:cNvGrpSpPr/>
          <p:nvPr/>
        </p:nvGrpSpPr>
        <p:grpSpPr>
          <a:xfrm>
            <a:off x="6781387" y="2997420"/>
            <a:ext cx="2212050" cy="1670157"/>
            <a:chOff x="6803275" y="395363"/>
            <a:chExt cx="2212050" cy="2537076"/>
          </a:xfrm>
        </p:grpSpPr>
        <p:pic>
          <p:nvPicPr>
            <p:cNvPr id="119" name="Google Shape;119;p1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ece of duct tape sticking a note to the slide" id="120" name="Google Shape;120;p19"/>
            <p:cNvPicPr preferRelativeResize="0"/>
            <p:nvPr/>
          </p:nvPicPr>
          <p:blipFill rotWithShape="1">
            <a:blip r:embed="rId4">
              <a:alphaModFix/>
            </a:blip>
            <a:srcRect b="10011" l="9244" r="2118" t="5926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1" name="Google Shape;121;p19"/>
            <p:cNvSpPr txBox="1"/>
            <p:nvPr/>
          </p:nvSpPr>
          <p:spPr>
            <a:xfrm>
              <a:off x="6944800" y="6842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rPr b="1" lang="en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Content &amp; Structure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80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What data elements are contained in the Boston dataset?</a:t>
              </a:r>
              <a:endParaRPr b="1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sp>
        <p:nvSpPr>
          <p:cNvPr id="122" name="Google Shape;122;p19"/>
          <p:cNvSpPr txBox="1"/>
          <p:nvPr/>
        </p:nvSpPr>
        <p:spPr>
          <a:xfrm>
            <a:off x="-19400" y="4890250"/>
            <a:ext cx="5016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FFFFF"/>
                </a:solidFill>
              </a:rPr>
              <a:t>Geo</a:t>
            </a:r>
            <a:endParaRPr sz="700">
              <a:solidFill>
                <a:srgbClr val="FFFFFF"/>
              </a:solidFill>
            </a:endParaRPr>
          </a:p>
        </p:txBody>
      </p:sp>
      <p:pic>
        <p:nvPicPr>
          <p:cNvPr id="123" name="Google Shape;123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6200" y="2156499"/>
            <a:ext cx="5841350" cy="2733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0"/>
          <p:cNvSpPr txBox="1"/>
          <p:nvPr>
            <p:ph type="title"/>
          </p:nvPr>
        </p:nvSpPr>
        <p:spPr>
          <a:xfrm>
            <a:off x="265500" y="-50450"/>
            <a:ext cx="4045200" cy="131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“Boston Housing”</a:t>
            </a:r>
            <a:endParaRPr/>
          </a:p>
        </p:txBody>
      </p:sp>
      <p:sp>
        <p:nvSpPr>
          <p:cNvPr id="129" name="Google Shape;129;p20"/>
          <p:cNvSpPr txBox="1"/>
          <p:nvPr>
            <p:ph idx="1" type="subTitle"/>
          </p:nvPr>
        </p:nvSpPr>
        <p:spPr>
          <a:xfrm>
            <a:off x="265500" y="128757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highlight>
                  <a:srgbClr val="FFFFFF"/>
                </a:highlight>
              </a:rPr>
              <a:t>The Boston Housing dataset is a popular resource for data scientists, with 506 observations of 14 columns from the Boston census of 1970. We used the MASS R package to load the data.</a:t>
            </a:r>
            <a:endParaRPr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highlight>
                  <a:srgbClr val="FFFFFF"/>
                </a:highlight>
              </a:rPr>
              <a:t>Goal: Predict the median value (MEDV) of homes using 13 Census-related variables</a:t>
            </a:r>
            <a:endParaRPr b="1">
              <a:solidFill>
                <a:srgbClr val="000000"/>
              </a:solidFill>
              <a:highlight>
                <a:srgbClr val="FFFFFF"/>
              </a:highlight>
            </a:endParaRPr>
          </a:p>
        </p:txBody>
      </p:sp>
      <p:graphicFrame>
        <p:nvGraphicFramePr>
          <p:cNvPr id="130" name="Google Shape;130;p20"/>
          <p:cNvGraphicFramePr/>
          <p:nvPr/>
        </p:nvGraphicFramePr>
        <p:xfrm>
          <a:off x="4995975" y="455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{4CF664DD-7489-4F0C-82F4-E4628BA6869A}</a:tableStyleId>
              </a:tblPr>
              <a:tblGrid>
                <a:gridCol w="621625"/>
                <a:gridCol w="3142025"/>
              </a:tblGrid>
              <a:tr h="2536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700">
                          <a:solidFill>
                            <a:schemeClr val="lt1"/>
                          </a:solidFill>
                        </a:rPr>
                        <a:t>Abbr</a:t>
                      </a:r>
                      <a:endParaRPr b="1" sz="700">
                        <a:solidFill>
                          <a:schemeClr val="lt1"/>
                        </a:solidFill>
                      </a:endParaRPr>
                    </a:p>
                  </a:txBody>
                  <a:tcPr marT="18275" marB="18275" marR="18275" marL="1827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700">
                          <a:solidFill>
                            <a:schemeClr val="lt1"/>
                          </a:solidFill>
                        </a:rPr>
                        <a:t>Column Description</a:t>
                      </a:r>
                      <a:endParaRPr/>
                    </a:p>
                  </a:txBody>
                  <a:tcPr marT="18275" marB="18275" marR="18275" marL="1827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36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700">
                          <a:solidFill>
                            <a:schemeClr val="lt1"/>
                          </a:solidFill>
                        </a:rPr>
                        <a:t>CRIM</a:t>
                      </a:r>
                      <a:endParaRPr b="1" sz="700">
                        <a:solidFill>
                          <a:schemeClr val="lt1"/>
                        </a:solidFill>
                      </a:endParaRPr>
                    </a:p>
                  </a:txBody>
                  <a:tcPr marT="18275" marB="18275" marR="18275" marL="1827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700">
                          <a:solidFill>
                            <a:schemeClr val="lt1"/>
                          </a:solidFill>
                        </a:rPr>
                        <a:t>per capita crime rate by town</a:t>
                      </a:r>
                      <a:endParaRPr b="1" sz="700">
                        <a:solidFill>
                          <a:schemeClr val="lt1"/>
                        </a:solidFill>
                      </a:endParaRPr>
                    </a:p>
                  </a:txBody>
                  <a:tcPr marT="18275" marB="18275" marR="18275" marL="1827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36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700">
                          <a:solidFill>
                            <a:schemeClr val="lt1"/>
                          </a:solidFill>
                        </a:rPr>
                        <a:t>ZN</a:t>
                      </a:r>
                      <a:endParaRPr b="1" sz="700">
                        <a:solidFill>
                          <a:schemeClr val="lt1"/>
                        </a:solidFill>
                      </a:endParaRPr>
                    </a:p>
                  </a:txBody>
                  <a:tcPr marT="18275" marB="18275" marR="18275" marL="1827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700">
                          <a:solidFill>
                            <a:schemeClr val="lt1"/>
                          </a:solidFill>
                        </a:rPr>
                        <a:t>proportion of residential land zoned for lots over 25,000 sq.ft.</a:t>
                      </a:r>
                      <a:endParaRPr b="1" sz="700">
                        <a:solidFill>
                          <a:schemeClr val="lt1"/>
                        </a:solidFill>
                      </a:endParaRPr>
                    </a:p>
                  </a:txBody>
                  <a:tcPr marT="18275" marB="18275" marR="18275" marL="1827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36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700">
                          <a:solidFill>
                            <a:schemeClr val="lt1"/>
                          </a:solidFill>
                        </a:rPr>
                        <a:t>INDUS</a:t>
                      </a:r>
                      <a:endParaRPr b="1" sz="700">
                        <a:solidFill>
                          <a:schemeClr val="lt1"/>
                        </a:solidFill>
                      </a:endParaRPr>
                    </a:p>
                  </a:txBody>
                  <a:tcPr marT="18275" marB="18275" marR="18275" marL="1827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700">
                          <a:solidFill>
                            <a:schemeClr val="lt1"/>
                          </a:solidFill>
                        </a:rPr>
                        <a:t>proportion of non-retail business acres per town</a:t>
                      </a:r>
                      <a:endParaRPr b="1" sz="700">
                        <a:solidFill>
                          <a:schemeClr val="lt1"/>
                        </a:solidFill>
                      </a:endParaRPr>
                    </a:p>
                  </a:txBody>
                  <a:tcPr marT="18275" marB="18275" marR="18275" marL="1827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36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700">
                          <a:solidFill>
                            <a:schemeClr val="lt1"/>
                          </a:solidFill>
                        </a:rPr>
                        <a:t>CHAS</a:t>
                      </a:r>
                      <a:endParaRPr b="1" sz="700">
                        <a:solidFill>
                          <a:schemeClr val="lt1"/>
                        </a:solidFill>
                      </a:endParaRPr>
                    </a:p>
                  </a:txBody>
                  <a:tcPr marT="18275" marB="18275" marR="18275" marL="1827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700">
                          <a:solidFill>
                            <a:schemeClr val="lt1"/>
                          </a:solidFill>
                        </a:rPr>
                        <a:t>Charles River dummy variable (= 1 if tract bounds river; 0 otherwise)</a:t>
                      </a:r>
                      <a:endParaRPr b="1" sz="700">
                        <a:solidFill>
                          <a:schemeClr val="lt1"/>
                        </a:solidFill>
                      </a:endParaRPr>
                    </a:p>
                  </a:txBody>
                  <a:tcPr marT="18275" marB="18275" marR="18275" marL="1827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36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700">
                          <a:solidFill>
                            <a:schemeClr val="lt1"/>
                          </a:solidFill>
                        </a:rPr>
                        <a:t>NOX</a:t>
                      </a:r>
                      <a:endParaRPr b="1" sz="700">
                        <a:solidFill>
                          <a:schemeClr val="lt1"/>
                        </a:solidFill>
                      </a:endParaRPr>
                    </a:p>
                  </a:txBody>
                  <a:tcPr marT="18275" marB="18275" marR="18275" marL="1827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700">
                          <a:solidFill>
                            <a:schemeClr val="lt1"/>
                          </a:solidFill>
                        </a:rPr>
                        <a:t>nitric oxides concentration (parts per 10 million)</a:t>
                      </a:r>
                      <a:endParaRPr b="1" sz="700">
                        <a:solidFill>
                          <a:schemeClr val="lt1"/>
                        </a:solidFill>
                      </a:endParaRPr>
                    </a:p>
                  </a:txBody>
                  <a:tcPr marT="18275" marB="18275" marR="18275" marL="1827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36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700">
                          <a:solidFill>
                            <a:schemeClr val="lt1"/>
                          </a:solidFill>
                        </a:rPr>
                        <a:t>RM</a:t>
                      </a:r>
                      <a:endParaRPr b="1" sz="700">
                        <a:solidFill>
                          <a:schemeClr val="lt1"/>
                        </a:solidFill>
                      </a:endParaRPr>
                    </a:p>
                  </a:txBody>
                  <a:tcPr marT="18275" marB="18275" marR="18275" marL="1827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700">
                          <a:solidFill>
                            <a:schemeClr val="lt1"/>
                          </a:solidFill>
                        </a:rPr>
                        <a:t>average number of rooms per dwelling</a:t>
                      </a:r>
                      <a:endParaRPr b="1" sz="700">
                        <a:solidFill>
                          <a:schemeClr val="lt1"/>
                        </a:solidFill>
                      </a:endParaRPr>
                    </a:p>
                  </a:txBody>
                  <a:tcPr marT="18275" marB="18275" marR="18275" marL="1827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36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700">
                          <a:solidFill>
                            <a:schemeClr val="lt1"/>
                          </a:solidFill>
                        </a:rPr>
                        <a:t>AGE</a:t>
                      </a:r>
                      <a:endParaRPr b="1" sz="700">
                        <a:solidFill>
                          <a:schemeClr val="lt1"/>
                        </a:solidFill>
                      </a:endParaRPr>
                    </a:p>
                  </a:txBody>
                  <a:tcPr marT="18275" marB="18275" marR="18275" marL="1827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700">
                          <a:solidFill>
                            <a:schemeClr val="lt1"/>
                          </a:solidFill>
                        </a:rPr>
                        <a:t>proportion of owner-occupied units built prior to 1940</a:t>
                      </a:r>
                      <a:endParaRPr b="1" sz="700">
                        <a:solidFill>
                          <a:schemeClr val="lt1"/>
                        </a:solidFill>
                      </a:endParaRPr>
                    </a:p>
                  </a:txBody>
                  <a:tcPr marT="18275" marB="18275" marR="18275" marL="1827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36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700">
                          <a:solidFill>
                            <a:schemeClr val="lt1"/>
                          </a:solidFill>
                        </a:rPr>
                        <a:t>DIS</a:t>
                      </a:r>
                      <a:endParaRPr b="1" sz="700">
                        <a:solidFill>
                          <a:schemeClr val="lt1"/>
                        </a:solidFill>
                      </a:endParaRPr>
                    </a:p>
                  </a:txBody>
                  <a:tcPr marT="18275" marB="18275" marR="18275" marL="1827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700">
                          <a:solidFill>
                            <a:schemeClr val="lt1"/>
                          </a:solidFill>
                        </a:rPr>
                        <a:t>weighted distances to five Boston employment centres</a:t>
                      </a:r>
                      <a:endParaRPr b="1" sz="700">
                        <a:solidFill>
                          <a:schemeClr val="lt1"/>
                        </a:solidFill>
                      </a:endParaRPr>
                    </a:p>
                  </a:txBody>
                  <a:tcPr marT="18275" marB="18275" marR="18275" marL="1827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36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700">
                          <a:solidFill>
                            <a:schemeClr val="lt1"/>
                          </a:solidFill>
                        </a:rPr>
                        <a:t>RAD</a:t>
                      </a:r>
                      <a:endParaRPr b="1" sz="700">
                        <a:solidFill>
                          <a:schemeClr val="lt1"/>
                        </a:solidFill>
                      </a:endParaRPr>
                    </a:p>
                  </a:txBody>
                  <a:tcPr marT="18275" marB="18275" marR="18275" marL="1827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700">
                          <a:solidFill>
                            <a:schemeClr val="lt1"/>
                          </a:solidFill>
                        </a:rPr>
                        <a:t>index of accessibility to radial highways</a:t>
                      </a:r>
                      <a:endParaRPr b="1" sz="700">
                        <a:solidFill>
                          <a:schemeClr val="lt1"/>
                        </a:solidFill>
                      </a:endParaRPr>
                    </a:p>
                  </a:txBody>
                  <a:tcPr marT="18275" marB="18275" marR="18275" marL="1827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36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700">
                          <a:solidFill>
                            <a:schemeClr val="lt1"/>
                          </a:solidFill>
                        </a:rPr>
                        <a:t>TAX</a:t>
                      </a:r>
                      <a:endParaRPr b="1" sz="700">
                        <a:solidFill>
                          <a:schemeClr val="lt1"/>
                        </a:solidFill>
                      </a:endParaRPr>
                    </a:p>
                  </a:txBody>
                  <a:tcPr marT="18275" marB="18275" marR="18275" marL="1827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700">
                          <a:solidFill>
                            <a:schemeClr val="lt1"/>
                          </a:solidFill>
                        </a:rPr>
                        <a:t>full-value property-tax rate per $10,000</a:t>
                      </a:r>
                      <a:endParaRPr b="1" sz="700">
                        <a:solidFill>
                          <a:schemeClr val="lt1"/>
                        </a:solidFill>
                      </a:endParaRPr>
                    </a:p>
                  </a:txBody>
                  <a:tcPr marT="18275" marB="18275" marR="18275" marL="1827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36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700">
                          <a:solidFill>
                            <a:schemeClr val="lt1"/>
                          </a:solidFill>
                        </a:rPr>
                        <a:t>PTRATIO</a:t>
                      </a:r>
                      <a:endParaRPr b="1" sz="700">
                        <a:solidFill>
                          <a:schemeClr val="lt1"/>
                        </a:solidFill>
                      </a:endParaRPr>
                    </a:p>
                  </a:txBody>
                  <a:tcPr marT="18275" marB="18275" marR="18275" marL="1827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700">
                          <a:solidFill>
                            <a:schemeClr val="lt1"/>
                          </a:solidFill>
                        </a:rPr>
                        <a:t>pupil-teacher ratio by town</a:t>
                      </a:r>
                      <a:endParaRPr b="1" sz="700">
                        <a:solidFill>
                          <a:schemeClr val="lt1"/>
                        </a:solidFill>
                      </a:endParaRPr>
                    </a:p>
                  </a:txBody>
                  <a:tcPr marT="18275" marB="18275" marR="18275" marL="1827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36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700">
                          <a:solidFill>
                            <a:schemeClr val="lt1"/>
                          </a:solidFill>
                        </a:rPr>
                        <a:t>B</a:t>
                      </a:r>
                      <a:endParaRPr b="1" sz="700">
                        <a:solidFill>
                          <a:schemeClr val="lt1"/>
                        </a:solidFill>
                      </a:endParaRPr>
                    </a:p>
                  </a:txBody>
                  <a:tcPr marT="18275" marB="18275" marR="18275" marL="1827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700">
                          <a:solidFill>
                            <a:schemeClr val="lt1"/>
                          </a:solidFill>
                        </a:rPr>
                        <a:t>1000(Bk - 0.63)^2 where Bk is the proportion of blacks by town</a:t>
                      </a:r>
                      <a:endParaRPr b="1" sz="700">
                        <a:solidFill>
                          <a:schemeClr val="lt1"/>
                        </a:solidFill>
                      </a:endParaRPr>
                    </a:p>
                  </a:txBody>
                  <a:tcPr marT="18275" marB="18275" marR="18275" marL="1827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36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700">
                          <a:solidFill>
                            <a:schemeClr val="lt1"/>
                          </a:solidFill>
                        </a:rPr>
                        <a:t>LSTAT</a:t>
                      </a:r>
                      <a:endParaRPr b="1" sz="700">
                        <a:solidFill>
                          <a:schemeClr val="lt1"/>
                        </a:solidFill>
                      </a:endParaRPr>
                    </a:p>
                  </a:txBody>
                  <a:tcPr marT="18275" marB="18275" marR="18275" marL="1827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700">
                          <a:solidFill>
                            <a:schemeClr val="lt1"/>
                          </a:solidFill>
                        </a:rPr>
                        <a:t>% lower status of the population</a:t>
                      </a:r>
                      <a:endParaRPr b="1" sz="700">
                        <a:solidFill>
                          <a:schemeClr val="lt1"/>
                        </a:solidFill>
                      </a:endParaRPr>
                    </a:p>
                  </a:txBody>
                  <a:tcPr marT="18275" marB="18275" marR="18275" marL="1827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36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700">
                          <a:solidFill>
                            <a:schemeClr val="lt1"/>
                          </a:solidFill>
                        </a:rPr>
                        <a:t>MEDV</a:t>
                      </a:r>
                      <a:endParaRPr b="1" sz="700">
                        <a:solidFill>
                          <a:schemeClr val="lt1"/>
                        </a:solidFill>
                      </a:endParaRPr>
                    </a:p>
                  </a:txBody>
                  <a:tcPr marT="18275" marB="18275" marR="18275" marL="1827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700">
                          <a:solidFill>
                            <a:schemeClr val="lt1"/>
                          </a:solidFill>
                        </a:rPr>
                        <a:t>Median value of owner-occupied homes in $1000's</a:t>
                      </a:r>
                      <a:endParaRPr b="1" sz="700">
                        <a:solidFill>
                          <a:schemeClr val="lt1"/>
                        </a:solidFill>
                      </a:endParaRPr>
                    </a:p>
                  </a:txBody>
                  <a:tcPr marT="18275" marB="18275" marR="18275" marL="1827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31" name="Google Shape;131;p20"/>
          <p:cNvSpPr txBox="1"/>
          <p:nvPr/>
        </p:nvSpPr>
        <p:spPr>
          <a:xfrm>
            <a:off x="-19400" y="4890250"/>
            <a:ext cx="5016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Geo</a:t>
            </a:r>
            <a:endParaRPr sz="7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81400"/>
            <a:ext cx="6200629" cy="4209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48121" y="1741921"/>
            <a:ext cx="2985825" cy="1563425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1"/>
          <p:cNvSpPr txBox="1"/>
          <p:nvPr/>
        </p:nvSpPr>
        <p:spPr>
          <a:xfrm>
            <a:off x="-19400" y="4890250"/>
            <a:ext cx="5016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Himadri</a:t>
            </a:r>
            <a:endParaRPr sz="700"/>
          </a:p>
        </p:txBody>
      </p:sp>
      <p:sp>
        <p:nvSpPr>
          <p:cNvPr id="139" name="Google Shape;139;p21"/>
          <p:cNvSpPr txBox="1"/>
          <p:nvPr>
            <p:ph type="title"/>
          </p:nvPr>
        </p:nvSpPr>
        <p:spPr>
          <a:xfrm>
            <a:off x="303300" y="1067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Exploratory Data Analysis EDA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40" name="Google Shape;140;p21"/>
          <p:cNvSpPr/>
          <p:nvPr/>
        </p:nvSpPr>
        <p:spPr>
          <a:xfrm>
            <a:off x="6563875" y="891450"/>
            <a:ext cx="2259900" cy="697200"/>
          </a:xfrm>
          <a:prstGeom prst="wedgeRectCallout">
            <a:avLst>
              <a:gd fmla="val 28363" name="adj1"/>
              <a:gd fmla="val 705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Median Housing Value in Thousands of $ is </a:t>
            </a:r>
            <a:r>
              <a:rPr lang="en" sz="1200">
                <a:solidFill>
                  <a:srgbClr val="FFFFFF"/>
                </a:solidFill>
              </a:rPr>
              <a:t>what we are trying to predict</a:t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141" name="Google Shape;141;p21"/>
          <p:cNvSpPr/>
          <p:nvPr/>
        </p:nvSpPr>
        <p:spPr>
          <a:xfrm>
            <a:off x="6817725" y="4059850"/>
            <a:ext cx="2006100" cy="893100"/>
          </a:xfrm>
          <a:prstGeom prst="wedgeRectCallout">
            <a:avLst>
              <a:gd fmla="val 34661" name="adj1"/>
              <a:gd fmla="val -131357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Max price in Boston is $50k? We wish.. This was an assumption of the original dataset</a:t>
            </a:r>
            <a:endParaRPr sz="12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